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6" r:id="rId2"/>
    <p:sldId id="356" r:id="rId3"/>
    <p:sldId id="359" r:id="rId4"/>
    <p:sldId id="357" r:id="rId5"/>
    <p:sldId id="259" r:id="rId6"/>
    <p:sldId id="290" r:id="rId7"/>
    <p:sldId id="292" r:id="rId8"/>
    <p:sldId id="294" r:id="rId9"/>
    <p:sldId id="295" r:id="rId10"/>
    <p:sldId id="331" r:id="rId11"/>
    <p:sldId id="332" r:id="rId12"/>
    <p:sldId id="333" r:id="rId13"/>
    <p:sldId id="334" r:id="rId14"/>
    <p:sldId id="336" r:id="rId15"/>
    <p:sldId id="337" r:id="rId16"/>
    <p:sldId id="335" r:id="rId17"/>
    <p:sldId id="338" r:id="rId18"/>
    <p:sldId id="339" r:id="rId19"/>
    <p:sldId id="354" r:id="rId20"/>
    <p:sldId id="340" r:id="rId21"/>
    <p:sldId id="342" r:id="rId22"/>
    <p:sldId id="343" r:id="rId23"/>
    <p:sldId id="344" r:id="rId24"/>
    <p:sldId id="345" r:id="rId25"/>
    <p:sldId id="355" r:id="rId26"/>
    <p:sldId id="346" r:id="rId27"/>
    <p:sldId id="347" r:id="rId28"/>
    <p:sldId id="348" r:id="rId29"/>
    <p:sldId id="349" r:id="rId30"/>
    <p:sldId id="350" r:id="rId31"/>
    <p:sldId id="358" r:id="rId32"/>
    <p:sldId id="352" r:id="rId33"/>
    <p:sldId id="353" r:id="rId34"/>
  </p:sldIdLst>
  <p:sldSz cx="9144000" cy="5143500" type="screen16x9"/>
  <p:notesSz cx="9296400" cy="7010400"/>
  <p:defaultTex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99"/>
    <a:srgbClr val="19B965"/>
    <a:srgbClr val="17365D"/>
    <a:srgbClr val="000000"/>
    <a:srgbClr val="000066"/>
    <a:srgbClr val="CC99FF"/>
    <a:srgbClr val="39EE00"/>
    <a:srgbClr val="4AFF11"/>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4" autoAdjust="0"/>
    <p:restoredTop sz="93875" autoAdjust="0"/>
  </p:normalViewPr>
  <p:slideViewPr>
    <p:cSldViewPr snapToGrid="0">
      <p:cViewPr varScale="1">
        <p:scale>
          <a:sx n="83" d="100"/>
          <a:sy n="83" d="100"/>
        </p:scale>
        <p:origin x="532" y="76"/>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9" d="100"/>
          <a:sy n="89" d="100"/>
        </p:scale>
        <p:origin x="-1518" y="-108"/>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Trump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All voters</c:v>
                </c:pt>
                <c:pt idx="1">
                  <c:v>Urban</c:v>
                </c:pt>
                <c:pt idx="2">
                  <c:v>Suburban</c:v>
                </c:pt>
                <c:pt idx="3">
                  <c:v>Small town</c:v>
                </c:pt>
                <c:pt idx="4">
                  <c:v>Rural</c:v>
                </c:pt>
                <c:pt idx="5">
                  <c:v>Men non-college grads</c:v>
                </c:pt>
                <c:pt idx="6">
                  <c:v>Men college                        grads</c:v>
                </c:pt>
                <c:pt idx="7">
                  <c:v>Women non-college grads</c:v>
                </c:pt>
                <c:pt idx="8">
                  <c:v>Women college grads</c:v>
                </c:pt>
              </c:strCache>
            </c:strRef>
          </c:cat>
          <c:val>
            <c:numRef>
              <c:f>Sheet1!$B$2:$B$10</c:f>
              <c:numCache>
                <c:formatCode>0%</c:formatCode>
                <c:ptCount val="9"/>
                <c:pt idx="0">
                  <c:v>0.48</c:v>
                </c:pt>
                <c:pt idx="1">
                  <c:v>0.31</c:v>
                </c:pt>
                <c:pt idx="2">
                  <c:v>0.41</c:v>
                </c:pt>
                <c:pt idx="3">
                  <c:v>0.63</c:v>
                </c:pt>
                <c:pt idx="4">
                  <c:v>0.63</c:v>
                </c:pt>
                <c:pt idx="5">
                  <c:v>0.69</c:v>
                </c:pt>
                <c:pt idx="6">
                  <c:v>0.51</c:v>
                </c:pt>
                <c:pt idx="7">
                  <c:v>0.7</c:v>
                </c:pt>
                <c:pt idx="8">
                  <c:v>0.4</c:v>
                </c:pt>
              </c:numCache>
            </c:numRef>
          </c:val>
          <c:extLst>
            <c:ext xmlns:c16="http://schemas.microsoft.com/office/drawing/2014/chart" uri="{C3380CC4-5D6E-409C-BE32-E72D297353CC}">
              <c16:uniqueId val="{00000000-87F7-4466-B30D-53B4D8219AD2}"/>
            </c:ext>
          </c:extLst>
        </c:ser>
        <c:ser>
          <c:idx val="1"/>
          <c:order val="1"/>
          <c:tx>
            <c:strRef>
              <c:f>Sheet1!$C$1</c:f>
              <c:strCache>
                <c:ptCount val="1"/>
                <c:pt idx="0">
                  <c:v>Clinton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All voters</c:v>
                </c:pt>
                <c:pt idx="1">
                  <c:v>Urban</c:v>
                </c:pt>
                <c:pt idx="2">
                  <c:v>Suburban</c:v>
                </c:pt>
                <c:pt idx="3">
                  <c:v>Small town</c:v>
                </c:pt>
                <c:pt idx="4">
                  <c:v>Rural</c:v>
                </c:pt>
                <c:pt idx="5">
                  <c:v>Men non-college grads</c:v>
                </c:pt>
                <c:pt idx="6">
                  <c:v>Men college                        grads</c:v>
                </c:pt>
                <c:pt idx="7">
                  <c:v>Women non-college grads</c:v>
                </c:pt>
                <c:pt idx="8">
                  <c:v>Women college grads</c:v>
                </c:pt>
              </c:strCache>
            </c:strRef>
          </c:cat>
          <c:val>
            <c:numRef>
              <c:f>Sheet1!$C$2:$C$10</c:f>
              <c:numCache>
                <c:formatCode>0%</c:formatCode>
                <c:ptCount val="9"/>
                <c:pt idx="0">
                  <c:v>0.45</c:v>
                </c:pt>
                <c:pt idx="1">
                  <c:v>0.68</c:v>
                </c:pt>
                <c:pt idx="2">
                  <c:v>0.5</c:v>
                </c:pt>
                <c:pt idx="3">
                  <c:v>0.33</c:v>
                </c:pt>
                <c:pt idx="4">
                  <c:v>0.3</c:v>
                </c:pt>
                <c:pt idx="5">
                  <c:v>0.26</c:v>
                </c:pt>
                <c:pt idx="6">
                  <c:v>0.41</c:v>
                </c:pt>
                <c:pt idx="7">
                  <c:v>0.22</c:v>
                </c:pt>
                <c:pt idx="8">
                  <c:v>0.5</c:v>
                </c:pt>
              </c:numCache>
            </c:numRef>
          </c:val>
          <c:extLst>
            <c:ext xmlns:c16="http://schemas.microsoft.com/office/drawing/2014/chart" uri="{C3380CC4-5D6E-409C-BE32-E72D297353CC}">
              <c16:uniqueId val="{00000001-87F7-4466-B30D-53B4D8219AD2}"/>
            </c:ext>
          </c:extLst>
        </c:ser>
        <c:dLbls>
          <c:showLegendKey val="0"/>
          <c:showVal val="0"/>
          <c:showCatName val="0"/>
          <c:showSerName val="0"/>
          <c:showPercent val="0"/>
          <c:showBubbleSize val="0"/>
        </c:dLbls>
        <c:gapWidth val="60"/>
        <c:axId val="64522112"/>
        <c:axId val="64523648"/>
      </c:barChart>
      <c:catAx>
        <c:axId val="645221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4523648"/>
        <c:crosses val="autoZero"/>
        <c:auto val="1"/>
        <c:lblAlgn val="ctr"/>
        <c:lblOffset val="100"/>
        <c:noMultiLvlLbl val="0"/>
      </c:catAx>
      <c:valAx>
        <c:axId val="64523648"/>
        <c:scaling>
          <c:orientation val="minMax"/>
        </c:scaling>
        <c:delete val="1"/>
        <c:axPos val="l"/>
        <c:numFmt formatCode="0%" sourceLinked="1"/>
        <c:majorTickMark val="none"/>
        <c:minorTickMark val="none"/>
        <c:tickLblPos val="nextTo"/>
        <c:crossAx val="64522112"/>
        <c:crosses val="autoZero"/>
        <c:crossBetween val="between"/>
      </c:valAx>
      <c:spPr>
        <a:noFill/>
        <a:ln>
          <a:noFill/>
        </a:ln>
        <a:effectLst/>
      </c:spPr>
    </c:plotArea>
    <c:legend>
      <c:legendPos val="t"/>
      <c:overlay val="0"/>
      <c:spPr>
        <a:solidFill>
          <a:schemeClr val="bg1"/>
        </a:solid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67253644815487E-2"/>
          <c:y val="6.5051854976223719E-2"/>
          <c:w val="0.73073204134272229"/>
          <c:h val="0.77817216301055114"/>
        </c:manualLayout>
      </c:layout>
      <c:barChart>
        <c:barDir val="col"/>
        <c:grouping val="stacked"/>
        <c:varyColors val="0"/>
        <c:ser>
          <c:idx val="0"/>
          <c:order val="0"/>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Favor</c:v>
                </c:pt>
                <c:pt idx="1">
                  <c:v>Oppose</c:v>
                </c:pt>
              </c:strCache>
            </c:strRef>
          </c:cat>
          <c:val>
            <c:numRef>
              <c:f>Sheet1!$B$2:$C$2</c:f>
              <c:numCache>
                <c:formatCode>General</c:formatCode>
                <c:ptCount val="2"/>
                <c:pt idx="0" formatCode="0%">
                  <c:v>0.34</c:v>
                </c:pt>
              </c:numCache>
            </c:numRef>
          </c:val>
          <c:extLst>
            <c:ext xmlns:c16="http://schemas.microsoft.com/office/drawing/2014/chart" uri="{C3380CC4-5D6E-409C-BE32-E72D297353CC}">
              <c16:uniqueId val="{00000000-F040-4206-8191-40652D0CAF80}"/>
            </c:ext>
          </c:extLst>
        </c:ser>
        <c:ser>
          <c:idx val="1"/>
          <c:order val="1"/>
          <c:invertIfNegative val="0"/>
          <c:dLbls>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Favor</c:v>
                </c:pt>
                <c:pt idx="1">
                  <c:v>Oppose</c:v>
                </c:pt>
              </c:strCache>
            </c:strRef>
          </c:cat>
          <c:val>
            <c:numRef>
              <c:f>Sheet1!$B$3:$C$3</c:f>
              <c:numCache>
                <c:formatCode>General</c:formatCode>
                <c:ptCount val="2"/>
                <c:pt idx="0" formatCode="0%">
                  <c:v>0.39</c:v>
                </c:pt>
              </c:numCache>
            </c:numRef>
          </c:val>
          <c:extLst>
            <c:ext xmlns:c16="http://schemas.microsoft.com/office/drawing/2014/chart" uri="{C3380CC4-5D6E-409C-BE32-E72D297353CC}">
              <c16:uniqueId val="{00000001-F040-4206-8191-40652D0CAF80}"/>
            </c:ext>
          </c:extLst>
        </c:ser>
        <c:ser>
          <c:idx val="2"/>
          <c:order val="2"/>
          <c:spPr>
            <a:solidFill>
              <a:schemeClr val="accent4"/>
            </a:solidFill>
          </c:spPr>
          <c:invertIfNegative val="0"/>
          <c:dLbls>
            <c:dLbl>
              <c:idx val="1"/>
              <c:layout>
                <c:manualLayout>
                  <c:x val="1.6621478929461586E-2"/>
                  <c:y val="-0.10558611517643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B0-43EC-9863-E56C70D77E98}"/>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Favor</c:v>
                </c:pt>
                <c:pt idx="1">
                  <c:v>Oppose</c:v>
                </c:pt>
              </c:strCache>
            </c:strRef>
          </c:cat>
          <c:val>
            <c:numRef>
              <c:f>Sheet1!$B$4:$C$4</c:f>
              <c:numCache>
                <c:formatCode>0%</c:formatCode>
                <c:ptCount val="2"/>
                <c:pt idx="1">
                  <c:v>0.14000000000000001</c:v>
                </c:pt>
              </c:numCache>
            </c:numRef>
          </c:val>
          <c:extLst>
            <c:ext xmlns:c16="http://schemas.microsoft.com/office/drawing/2014/chart" uri="{C3380CC4-5D6E-409C-BE32-E72D297353CC}">
              <c16:uniqueId val="{00000004-03B0-43EC-9863-E56C70D77E98}"/>
            </c:ext>
          </c:extLst>
        </c:ser>
        <c:dLbls>
          <c:showLegendKey val="0"/>
          <c:showVal val="0"/>
          <c:showCatName val="0"/>
          <c:showSerName val="0"/>
          <c:showPercent val="0"/>
          <c:showBubbleSize val="0"/>
        </c:dLbls>
        <c:gapWidth val="68"/>
        <c:overlap val="100"/>
        <c:axId val="43670528"/>
        <c:axId val="43684608"/>
      </c:barChart>
      <c:catAx>
        <c:axId val="43670528"/>
        <c:scaling>
          <c:orientation val="minMax"/>
        </c:scaling>
        <c:delete val="0"/>
        <c:axPos val="b"/>
        <c:numFmt formatCode="General" sourceLinked="1"/>
        <c:majorTickMark val="out"/>
        <c:minorTickMark val="none"/>
        <c:tickLblPos val="nextTo"/>
        <c:spPr>
          <a:ln>
            <a:noFill/>
          </a:ln>
        </c:spPr>
        <c:txPr>
          <a:bodyPr/>
          <a:lstStyle/>
          <a:p>
            <a:pPr>
              <a:defRPr sz="1400" b="1"/>
            </a:pPr>
            <a:endParaRPr lang="en-US"/>
          </a:p>
        </c:txPr>
        <c:crossAx val="43684608"/>
        <c:crosses val="autoZero"/>
        <c:auto val="1"/>
        <c:lblAlgn val="ctr"/>
        <c:lblOffset val="100"/>
        <c:noMultiLvlLbl val="0"/>
      </c:catAx>
      <c:valAx>
        <c:axId val="43684608"/>
        <c:scaling>
          <c:orientation val="minMax"/>
        </c:scaling>
        <c:delete val="1"/>
        <c:axPos val="l"/>
        <c:numFmt formatCode="0%" sourceLinked="1"/>
        <c:majorTickMark val="out"/>
        <c:minorTickMark val="none"/>
        <c:tickLblPos val="nextTo"/>
        <c:crossAx val="4367052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88517735320565E-2"/>
          <c:y val="5.0621737781818353E-2"/>
          <c:w val="0.61001041963316327"/>
          <c:h val="0.94937826221818167"/>
        </c:manualLayout>
      </c:layout>
      <c:barChart>
        <c:barDir val="bar"/>
        <c:grouping val="clustered"/>
        <c:varyColors val="0"/>
        <c:ser>
          <c:idx val="0"/>
          <c:order val="0"/>
          <c:tx>
            <c:strRef>
              <c:f>Sheet1!$A$2</c:f>
              <c:strCache>
                <c:ptCount val="1"/>
                <c:pt idx="0">
                  <c:v>Category 1</c:v>
                </c:pt>
              </c:strCache>
            </c:strRef>
          </c:tx>
          <c:spPr>
            <a:solidFill>
              <a:schemeClr val="accent3"/>
            </a:solidFill>
          </c:spPr>
          <c:invertIfNegative val="0"/>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1-6B0D-4439-9D75-FFF9CE4E8769}"/>
              </c:ext>
            </c:extLst>
          </c:dPt>
          <c:dPt>
            <c:idx val="2"/>
            <c:invertIfNegative val="0"/>
            <c:bubble3D val="0"/>
            <c:spPr>
              <a:solidFill>
                <a:schemeClr val="accent4"/>
              </a:solidFill>
            </c:spPr>
            <c:extLst>
              <c:ext xmlns:c16="http://schemas.microsoft.com/office/drawing/2014/chart" uri="{C3380CC4-5D6E-409C-BE32-E72D297353CC}">
                <c16:uniqueId val="{00000000-6B0D-4439-9D75-FFF9CE4E8769}"/>
              </c:ext>
            </c:extLst>
          </c:dPt>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Strong reason to oppose</c:v>
                </c:pt>
                <c:pt idx="1">
                  <c:v>Medium reason to oppose</c:v>
                </c:pt>
                <c:pt idx="2">
                  <c:v>Weak reason to oppose</c:v>
                </c:pt>
              </c:strCache>
            </c:strRef>
          </c:cat>
          <c:val>
            <c:numRef>
              <c:f>Sheet1!$B$2:$D$2</c:f>
              <c:numCache>
                <c:formatCode>0%</c:formatCode>
                <c:ptCount val="3"/>
                <c:pt idx="0">
                  <c:v>0.33</c:v>
                </c:pt>
                <c:pt idx="1">
                  <c:v>0.44</c:v>
                </c:pt>
                <c:pt idx="2">
                  <c:v>0.23</c:v>
                </c:pt>
              </c:numCache>
            </c:numRef>
          </c:val>
          <c:extLst>
            <c:ext xmlns:c16="http://schemas.microsoft.com/office/drawing/2014/chart" uri="{C3380CC4-5D6E-409C-BE32-E72D297353CC}">
              <c16:uniqueId val="{00000000-2D0A-4764-8579-357775965928}"/>
            </c:ext>
          </c:extLst>
        </c:ser>
        <c:dLbls>
          <c:showLegendKey val="0"/>
          <c:showVal val="0"/>
          <c:showCatName val="0"/>
          <c:showSerName val="0"/>
          <c:showPercent val="0"/>
          <c:showBubbleSize val="0"/>
        </c:dLbls>
        <c:gapWidth val="150"/>
        <c:axId val="44154240"/>
        <c:axId val="101258368"/>
      </c:barChart>
      <c:catAx>
        <c:axId val="44154240"/>
        <c:scaling>
          <c:orientation val="minMax"/>
        </c:scaling>
        <c:delete val="1"/>
        <c:axPos val="l"/>
        <c:numFmt formatCode="General" sourceLinked="0"/>
        <c:majorTickMark val="out"/>
        <c:minorTickMark val="none"/>
        <c:tickLblPos val="nextTo"/>
        <c:crossAx val="101258368"/>
        <c:crosses val="autoZero"/>
        <c:auto val="1"/>
        <c:lblAlgn val="ctr"/>
        <c:lblOffset val="100"/>
        <c:noMultiLvlLbl val="0"/>
      </c:catAx>
      <c:valAx>
        <c:axId val="101258368"/>
        <c:scaling>
          <c:orientation val="minMax"/>
        </c:scaling>
        <c:delete val="1"/>
        <c:axPos val="b"/>
        <c:numFmt formatCode="0%" sourceLinked="1"/>
        <c:majorTickMark val="out"/>
        <c:minorTickMark val="none"/>
        <c:tickLblPos val="nextTo"/>
        <c:crossAx val="44154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721337782325154E-2"/>
          <c:y val="0.10721893702306678"/>
          <c:w val="0.93394955954664238"/>
          <c:h val="0.85815697229304422"/>
        </c:manualLayout>
      </c:layout>
      <c:barChart>
        <c:barDir val="bar"/>
        <c:grouping val="stacked"/>
        <c:varyColors val="0"/>
        <c:ser>
          <c:idx val="0"/>
          <c:order val="0"/>
          <c:tx>
            <c:strRef>
              <c:f>Sheet1!$B$1</c:f>
              <c:strCache>
                <c:ptCount val="1"/>
                <c:pt idx="0">
                  <c:v>Total 8-10</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1-9D05-41D2-9811-8E172D3A11D4}"/>
              </c:ext>
            </c:extLst>
          </c:dPt>
          <c:dPt>
            <c:idx val="5"/>
            <c:invertIfNegative val="0"/>
            <c:bubble3D val="0"/>
            <c:extLst>
              <c:ext xmlns:c16="http://schemas.microsoft.com/office/drawing/2014/chart" uri="{C3380CC4-5D6E-409C-BE32-E72D297353CC}">
                <c16:uniqueId val="{00000003-9D05-41D2-9811-8E172D3A11D4}"/>
              </c:ext>
            </c:extLst>
          </c:dPt>
          <c:dPt>
            <c:idx val="6"/>
            <c:invertIfNegative val="0"/>
            <c:bubble3D val="0"/>
            <c:extLst>
              <c:ext xmlns:c16="http://schemas.microsoft.com/office/drawing/2014/chart" uri="{C3380CC4-5D6E-409C-BE32-E72D297353CC}">
                <c16:uniqueId val="{00000005-9D05-41D2-9811-8E172D3A11D4}"/>
              </c:ext>
            </c:extLst>
          </c:dPt>
          <c:dPt>
            <c:idx val="7"/>
            <c:invertIfNegative val="0"/>
            <c:bubble3D val="0"/>
            <c:extLst>
              <c:ext xmlns:c16="http://schemas.microsoft.com/office/drawing/2014/chart" uri="{C3380CC4-5D6E-409C-BE32-E72D297353CC}">
                <c16:uniqueId val="{00000007-9D05-41D2-9811-8E172D3A11D4}"/>
              </c:ext>
            </c:extLst>
          </c:dPt>
          <c:dLbls>
            <c:dLbl>
              <c:idx val="0"/>
              <c:layout>
                <c:manualLayout>
                  <c:x val="0.31538706651249776"/>
                  <c:y val="-1.2333084040594592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705451670035807E-2"/>
                      <c:h val="5.9832723914540593E-2"/>
                    </c:manualLayout>
                  </c15:layout>
                </c:ext>
                <c:ext xmlns:c16="http://schemas.microsoft.com/office/drawing/2014/chart" uri="{C3380CC4-5D6E-409C-BE32-E72D297353CC}">
                  <c16:uniqueId val="{00000004-4D10-4C8E-AF0B-FFC2770F9733}"/>
                </c:ext>
              </c:extLst>
            </c:dLbl>
            <c:dLbl>
              <c:idx val="1"/>
              <c:layout>
                <c:manualLayout>
                  <c:x val="0.29052001861435067"/>
                  <c:y val="2.466616808118918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10-4C8E-AF0B-FFC2770F9733}"/>
                </c:ext>
              </c:extLst>
            </c:dLbl>
            <c:dLbl>
              <c:idx val="2"/>
              <c:layout>
                <c:manualLayout>
                  <c:x val="0.29341174003506293"/>
                  <c:y val="5.743039790817812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10-4C8E-AF0B-FFC2770F9733}"/>
                </c:ext>
              </c:extLst>
            </c:dLbl>
            <c:dLbl>
              <c:idx val="3"/>
              <c:layout>
                <c:manualLayout>
                  <c:x val="0.2917346525365221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10-4C8E-AF0B-FFC2770F9733}"/>
                </c:ext>
              </c:extLst>
            </c:dLbl>
            <c:dLbl>
              <c:idx val="4"/>
              <c:layout>
                <c:manualLayout>
                  <c:x val="0.26686767066544187"/>
                  <c:y val="1.148607958163562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05-41D2-9811-8E172D3A11D4}"/>
                </c:ext>
              </c:extLst>
            </c:dLbl>
            <c:spPr>
              <a:noFill/>
              <a:ln>
                <a:noFill/>
              </a:ln>
              <a:effectLst/>
            </c:spPr>
            <c:txPr>
              <a:bodyPr/>
              <a:lstStyle/>
              <a:p>
                <a:pPr>
                  <a:defRPr sz="1400" b="1">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Help working families</c:v>
                </c:pt>
                <c:pt idx="1">
                  <c:v>Improve health of children</c:v>
                </c:pt>
                <c:pt idx="2">
                  <c:v>Improve access to healthcare</c:v>
                </c:pt>
                <c:pt idx="3">
                  <c:v>Help one million working families</c:v>
                </c:pt>
                <c:pt idx="4">
                  <c:v>Reduce infant mortality</c:v>
                </c:pt>
              </c:strCache>
            </c:strRef>
          </c:cat>
          <c:val>
            <c:numRef>
              <c:f>Sheet1!$B$2:$B$6</c:f>
              <c:numCache>
                <c:formatCode>0%</c:formatCode>
                <c:ptCount val="5"/>
                <c:pt idx="0">
                  <c:v>0.51</c:v>
                </c:pt>
                <c:pt idx="1">
                  <c:v>0.48</c:v>
                </c:pt>
                <c:pt idx="2">
                  <c:v>0.47</c:v>
                </c:pt>
                <c:pt idx="3">
                  <c:v>0.47</c:v>
                </c:pt>
                <c:pt idx="4">
                  <c:v>0.44</c:v>
                </c:pt>
              </c:numCache>
            </c:numRef>
          </c:val>
          <c:extLst>
            <c:ext xmlns:c16="http://schemas.microsoft.com/office/drawing/2014/chart" uri="{C3380CC4-5D6E-409C-BE32-E72D297353CC}">
              <c16:uniqueId val="{00000008-9D05-41D2-9811-8E172D3A11D4}"/>
            </c:ext>
          </c:extLst>
        </c:ser>
        <c:dLbls>
          <c:showLegendKey val="0"/>
          <c:showVal val="0"/>
          <c:showCatName val="0"/>
          <c:showSerName val="0"/>
          <c:showPercent val="0"/>
          <c:showBubbleSize val="0"/>
        </c:dLbls>
        <c:gapWidth val="90"/>
        <c:overlap val="100"/>
        <c:axId val="101931648"/>
        <c:axId val="101941632"/>
      </c:barChart>
      <c:catAx>
        <c:axId val="101931648"/>
        <c:scaling>
          <c:orientation val="maxMin"/>
        </c:scaling>
        <c:delete val="1"/>
        <c:axPos val="l"/>
        <c:numFmt formatCode="General" sourceLinked="0"/>
        <c:majorTickMark val="none"/>
        <c:minorTickMark val="none"/>
        <c:tickLblPos val="low"/>
        <c:crossAx val="101941632"/>
        <c:crosses val="autoZero"/>
        <c:auto val="1"/>
        <c:lblAlgn val="ctr"/>
        <c:lblOffset val="0"/>
        <c:noMultiLvlLbl val="0"/>
      </c:catAx>
      <c:valAx>
        <c:axId val="101941632"/>
        <c:scaling>
          <c:orientation val="minMax"/>
          <c:max val="0.85000000000000009"/>
          <c:min val="0"/>
        </c:scaling>
        <c:delete val="1"/>
        <c:axPos val="t"/>
        <c:numFmt formatCode="0%" sourceLinked="1"/>
        <c:majorTickMark val="out"/>
        <c:minorTickMark val="none"/>
        <c:tickLblPos val="nextTo"/>
        <c:crossAx val="101931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8431758530185"/>
          <c:y val="0.30366466625796085"/>
          <c:w val="0.40358152887139109"/>
          <c:h val="0.65891973644635393"/>
        </c:manualLayout>
      </c:layout>
      <c:pieChart>
        <c:varyColors val="1"/>
        <c:ser>
          <c:idx val="0"/>
          <c:order val="0"/>
          <c:tx>
            <c:strRef>
              <c:f>Sheet1!$B$1</c:f>
              <c:strCache>
                <c:ptCount val="1"/>
                <c:pt idx="0">
                  <c:v>Sales</c:v>
                </c:pt>
              </c:strCache>
            </c:strRef>
          </c:tx>
          <c:dPt>
            <c:idx val="2"/>
            <c:bubble3D val="0"/>
            <c:spPr>
              <a:solidFill>
                <a:schemeClr val="accent4"/>
              </a:solidFill>
            </c:spPr>
            <c:extLst>
              <c:ext xmlns:c16="http://schemas.microsoft.com/office/drawing/2014/chart" uri="{C3380CC4-5D6E-409C-BE32-E72D297353CC}">
                <c16:uniqueId val="{00000001-A167-4187-81FC-C2E9ED8FADCC}"/>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67-4187-81FC-C2E9ED8FADCC}"/>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67-4187-81FC-C2E9ED8FADCC}"/>
                </c:ext>
              </c:extLst>
            </c:dLbl>
            <c:dLbl>
              <c:idx val="2"/>
              <c:layout>
                <c:manualLayout>
                  <c:x val="6.3439960629921258E-2"/>
                  <c:y val="0.1522541625186776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67-4187-81FC-C2E9ED8FADCC}"/>
                </c:ext>
              </c:extLst>
            </c:dLbl>
            <c:dLbl>
              <c:idx val="3"/>
              <c:layout>
                <c:manualLayout>
                  <c:x val="2.6697178477690289E-2"/>
                  <c:y val="9.735554486028341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67-4187-81FC-C2E9ED8FADCC}"/>
                </c:ext>
              </c:extLst>
            </c:dLbl>
            <c:spPr>
              <a:noFill/>
              <a:ln>
                <a:noFill/>
              </a:ln>
              <a:effectLst/>
            </c:spPr>
            <c:txPr>
              <a:bodyPr/>
              <a:lstStyle/>
              <a:p>
                <a:pPr>
                  <a:defRPr sz="1400">
                    <a:solidFill>
                      <a:schemeClr val="bg1"/>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Strongly support</c:v>
                </c:pt>
                <c:pt idx="1">
                  <c:v>Somewhat support</c:v>
                </c:pt>
                <c:pt idx="2">
                  <c:v>Oppose</c:v>
                </c:pt>
              </c:strCache>
            </c:strRef>
          </c:cat>
          <c:val>
            <c:numRef>
              <c:f>Sheet1!$B$2:$B$4</c:f>
              <c:numCache>
                <c:formatCode>0%</c:formatCode>
                <c:ptCount val="3"/>
                <c:pt idx="0">
                  <c:v>0.65</c:v>
                </c:pt>
                <c:pt idx="1">
                  <c:v>0.21</c:v>
                </c:pt>
                <c:pt idx="2">
                  <c:v>0.14000000000000001</c:v>
                </c:pt>
              </c:numCache>
            </c:numRef>
          </c:val>
          <c:extLst>
            <c:ext xmlns:c16="http://schemas.microsoft.com/office/drawing/2014/chart" uri="{C3380CC4-5D6E-409C-BE32-E72D297353CC}">
              <c16:uniqueId val="{00000005-A167-4187-81FC-C2E9ED8FADCC}"/>
            </c:ext>
          </c:extLst>
        </c:ser>
        <c:dLbls>
          <c:showLegendKey val="0"/>
          <c:showVal val="0"/>
          <c:showCatName val="0"/>
          <c:showSerName val="0"/>
          <c:showPercent val="0"/>
          <c:showBubbleSize val="0"/>
          <c:showLeaderLines val="1"/>
        </c:dLbls>
        <c:firstSliceAng val="0"/>
      </c:pieChart>
    </c:plotArea>
    <c:legend>
      <c:legendPos val="t"/>
      <c:layout>
        <c:manualLayout>
          <c:xMode val="edge"/>
          <c:yMode val="edge"/>
          <c:x val="0.05"/>
          <c:y val="4.7619851103599425E-2"/>
          <c:w val="0.9"/>
          <c:h val="6.5565410739963748E-2"/>
        </c:manualLayout>
      </c:layout>
      <c:overlay val="0"/>
      <c:spPr>
        <a:ln>
          <a:solidFill>
            <a:schemeClr val="bg1">
              <a:lumMod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04146799135765"/>
          <c:y val="0.32148889972700267"/>
          <c:w val="0.67526083076401566"/>
          <c:h val="0.65943557352861226"/>
        </c:manualLayout>
      </c:layout>
      <c:pieChart>
        <c:varyColors val="1"/>
        <c:ser>
          <c:idx val="0"/>
          <c:order val="0"/>
          <c:tx>
            <c:strRef>
              <c:f>Sheet1!$B$1</c:f>
              <c:strCache>
                <c:ptCount val="1"/>
                <c:pt idx="0">
                  <c:v>Sales</c:v>
                </c:pt>
              </c:strCache>
            </c:strRef>
          </c:tx>
          <c:dPt>
            <c:idx val="2"/>
            <c:bubble3D val="0"/>
            <c:spPr>
              <a:solidFill>
                <a:schemeClr val="accent4"/>
              </a:solidFill>
            </c:spPr>
            <c:extLst>
              <c:ext xmlns:c16="http://schemas.microsoft.com/office/drawing/2014/chart" uri="{C3380CC4-5D6E-409C-BE32-E72D297353CC}">
                <c16:uniqueId val="{00000001-C2E3-4CA7-B76E-38BFA914E7D9}"/>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E3-4CA7-B76E-38BFA914E7D9}"/>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E3-4CA7-B76E-38BFA914E7D9}"/>
                </c:ext>
              </c:extLst>
            </c:dLbl>
            <c:dLbl>
              <c:idx val="2"/>
              <c:layout>
                <c:manualLayout>
                  <c:x val="0.10595233328415017"/>
                  <c:y val="0.128444236966877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E3-4CA7-B76E-38BFA914E7D9}"/>
                </c:ext>
              </c:extLst>
            </c:dLbl>
            <c:dLbl>
              <c:idx val="3"/>
              <c:layout>
                <c:manualLayout>
                  <c:x val="3.7113845144356956E-2"/>
                  <c:y val="9.05527089883406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E3-4CA7-B76E-38BFA914E7D9}"/>
                </c:ext>
              </c:extLst>
            </c:dLbl>
            <c:spPr>
              <a:noFill/>
              <a:ln>
                <a:noFill/>
              </a:ln>
              <a:effectLst/>
            </c:spPr>
            <c:txPr>
              <a:bodyPr/>
              <a:lstStyle/>
              <a:p>
                <a:pPr>
                  <a:defRPr sz="1400">
                    <a:solidFill>
                      <a:schemeClr val="bg1"/>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Sheet1!$A$2:$A$5</c:f>
              <c:strCache>
                <c:ptCount val="3"/>
                <c:pt idx="0">
                  <c:v>Strongly support</c:v>
                </c:pt>
                <c:pt idx="1">
                  <c:v>Somewhat support</c:v>
                </c:pt>
                <c:pt idx="2">
                  <c:v>Oppose</c:v>
                </c:pt>
              </c:strCache>
            </c:strRef>
          </c:cat>
          <c:val>
            <c:numRef>
              <c:f>Sheet1!$B$2:$B$5</c:f>
              <c:numCache>
                <c:formatCode>0%</c:formatCode>
                <c:ptCount val="4"/>
                <c:pt idx="0">
                  <c:v>0.65</c:v>
                </c:pt>
                <c:pt idx="1">
                  <c:v>0.2</c:v>
                </c:pt>
                <c:pt idx="2">
                  <c:v>0.15</c:v>
                </c:pt>
              </c:numCache>
            </c:numRef>
          </c:val>
          <c:extLst>
            <c:ext xmlns:c16="http://schemas.microsoft.com/office/drawing/2014/chart" uri="{C3380CC4-5D6E-409C-BE32-E72D297353CC}">
              <c16:uniqueId val="{00000005-C2E3-4CA7-B76E-38BFA914E7D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55269848287322E-2"/>
          <c:y val="0.32148889972700267"/>
          <c:w val="0.67526083076401566"/>
          <c:h val="0.65943557352861226"/>
        </c:manualLayout>
      </c:layout>
      <c:pieChart>
        <c:varyColors val="1"/>
        <c:ser>
          <c:idx val="0"/>
          <c:order val="0"/>
          <c:tx>
            <c:strRef>
              <c:f>Sheet1!$B$1</c:f>
              <c:strCache>
                <c:ptCount val="1"/>
                <c:pt idx="0">
                  <c:v>Sales</c:v>
                </c:pt>
              </c:strCache>
            </c:strRef>
          </c:tx>
          <c:dPt>
            <c:idx val="2"/>
            <c:bubble3D val="0"/>
            <c:spPr>
              <a:solidFill>
                <a:schemeClr val="accent4"/>
              </a:solidFill>
            </c:spPr>
            <c:extLst>
              <c:ext xmlns:c16="http://schemas.microsoft.com/office/drawing/2014/chart" uri="{C3380CC4-5D6E-409C-BE32-E72D297353CC}">
                <c16:uniqueId val="{00000001-C2E3-4CA7-B76E-38BFA914E7D9}"/>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E3-4CA7-B76E-38BFA914E7D9}"/>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E3-4CA7-B76E-38BFA914E7D9}"/>
                </c:ext>
              </c:extLst>
            </c:dLbl>
            <c:dLbl>
              <c:idx val="2"/>
              <c:layout>
                <c:manualLayout>
                  <c:x val="5.0223600569793317E-2"/>
                  <c:y val="0.1284442369668779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E3-4CA7-B76E-38BFA914E7D9}"/>
                </c:ext>
              </c:extLst>
            </c:dLbl>
            <c:dLbl>
              <c:idx val="3"/>
              <c:layout>
                <c:manualLayout>
                  <c:x val="3.7113845144356956E-2"/>
                  <c:y val="9.05527089883406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E3-4CA7-B76E-38BFA914E7D9}"/>
                </c:ext>
              </c:extLst>
            </c:dLbl>
            <c:spPr>
              <a:noFill/>
              <a:ln>
                <a:noFill/>
              </a:ln>
              <a:effectLst/>
            </c:spPr>
            <c:txPr>
              <a:bodyPr/>
              <a:lstStyle/>
              <a:p>
                <a:pPr>
                  <a:defRPr sz="1400">
                    <a:solidFill>
                      <a:schemeClr val="bg1"/>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Sheet1!$A$2:$A$5</c:f>
              <c:strCache>
                <c:ptCount val="3"/>
                <c:pt idx="0">
                  <c:v>Strongly support</c:v>
                </c:pt>
                <c:pt idx="1">
                  <c:v>Somewhat support</c:v>
                </c:pt>
                <c:pt idx="2">
                  <c:v>Oppose</c:v>
                </c:pt>
              </c:strCache>
            </c:strRef>
          </c:cat>
          <c:val>
            <c:numRef>
              <c:f>Sheet1!$B$2:$B$5</c:f>
              <c:numCache>
                <c:formatCode>0%</c:formatCode>
                <c:ptCount val="4"/>
                <c:pt idx="0">
                  <c:v>0.63</c:v>
                </c:pt>
                <c:pt idx="1">
                  <c:v>0.28999999999999998</c:v>
                </c:pt>
                <c:pt idx="2">
                  <c:v>0.08</c:v>
                </c:pt>
              </c:numCache>
            </c:numRef>
          </c:val>
          <c:extLst>
            <c:ext xmlns:c16="http://schemas.microsoft.com/office/drawing/2014/chart" uri="{C3380CC4-5D6E-409C-BE32-E72D297353CC}">
              <c16:uniqueId val="{00000005-C2E3-4CA7-B76E-38BFA914E7D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accent4"/>
              </a:solidFill>
            </c:spPr>
            <c:extLst>
              <c:ext xmlns:c16="http://schemas.microsoft.com/office/drawing/2014/chart" uri="{C3380CC4-5D6E-409C-BE32-E72D297353CC}">
                <c16:uniqueId val="{00000001-7F18-4F55-839B-1CD9F294B97B}"/>
              </c:ext>
            </c:extLst>
          </c:dPt>
          <c:dLbls>
            <c:dLbl>
              <c:idx val="0"/>
              <c:layout>
                <c:manualLayout>
                  <c:x val="-0.2254502224032556"/>
                  <c:y val="0.13567325729630689"/>
                </c:manualLayout>
              </c:layout>
              <c:spPr/>
              <c:txPr>
                <a:bodyPr/>
                <a:lstStyle/>
                <a:p>
                  <a:pPr>
                    <a:defRPr b="1">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18-4F55-839B-1CD9F294B97B}"/>
                </c:ext>
              </c:extLst>
            </c:dLbl>
            <c:dLbl>
              <c:idx val="1"/>
              <c:layout>
                <c:manualLayout>
                  <c:x val="0.21926907183332869"/>
                  <c:y val="-0.30760547996555226"/>
                </c:manualLayout>
              </c:layout>
              <c:spPr/>
              <c:txPr>
                <a:bodyPr/>
                <a:lstStyle/>
                <a:p>
                  <a:pPr>
                    <a:defRPr b="1">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8-4F55-839B-1CD9F294B97B}"/>
                </c:ext>
              </c:extLst>
            </c:dLbl>
            <c:dLbl>
              <c:idx val="2"/>
              <c:layout>
                <c:manualLayout>
                  <c:x val="8.2410651848327507E-2"/>
                  <c:y val="9.97568301640467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18-4F55-839B-1CD9F294B97B}"/>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 familiar</c:v>
                </c:pt>
                <c:pt idx="1">
                  <c:v>No, not familiar</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4-7F18-4F55-839B-1CD9F294B97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884426338307754E-2"/>
          <c:y val="0.24001628281135595"/>
          <c:w val="0.94423114732338453"/>
          <c:h val="0.6093813197589194"/>
        </c:manualLayout>
      </c:layout>
      <c:barChart>
        <c:barDir val="col"/>
        <c:grouping val="clustered"/>
        <c:varyColors val="0"/>
        <c:ser>
          <c:idx val="0"/>
          <c:order val="0"/>
          <c:tx>
            <c:strRef>
              <c:f>Sheet1!$B$1</c:f>
              <c:strCache>
                <c:ptCount val="1"/>
                <c:pt idx="0">
                  <c:v>Positive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voters</c:v>
                </c:pt>
                <c:pt idx="1">
                  <c:v>Know someone benefitting</c:v>
                </c:pt>
                <c:pt idx="2">
                  <c:v>Don't know someone benfitting</c:v>
                </c:pt>
              </c:strCache>
            </c:strRef>
          </c:cat>
          <c:val>
            <c:numRef>
              <c:f>Sheet1!$B$2:$B$4</c:f>
              <c:numCache>
                <c:formatCode>0%</c:formatCode>
                <c:ptCount val="3"/>
                <c:pt idx="0">
                  <c:v>0.43</c:v>
                </c:pt>
                <c:pt idx="1">
                  <c:v>0.6</c:v>
                </c:pt>
                <c:pt idx="2">
                  <c:v>0.33</c:v>
                </c:pt>
              </c:numCache>
            </c:numRef>
          </c:val>
          <c:extLst>
            <c:ext xmlns:c16="http://schemas.microsoft.com/office/drawing/2014/chart" uri="{C3380CC4-5D6E-409C-BE32-E72D297353CC}">
              <c16:uniqueId val="{00000000-87E2-4D9E-BF50-3C1C8D687A97}"/>
            </c:ext>
          </c:extLst>
        </c:ser>
        <c:ser>
          <c:idx val="1"/>
          <c:order val="1"/>
          <c:tx>
            <c:strRef>
              <c:f>Sheet1!$C$1</c:f>
              <c:strCache>
                <c:ptCount val="1"/>
                <c:pt idx="0">
                  <c:v>Neutral</c:v>
                </c:pt>
              </c:strCache>
            </c:strRef>
          </c:tx>
          <c:spPr>
            <a:solidFill>
              <a:schemeClr val="accent3"/>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voters</c:v>
                </c:pt>
                <c:pt idx="1">
                  <c:v>Know someone benefitting</c:v>
                </c:pt>
                <c:pt idx="2">
                  <c:v>Don't know someone benfitting</c:v>
                </c:pt>
              </c:strCache>
            </c:strRef>
          </c:cat>
          <c:val>
            <c:numRef>
              <c:f>Sheet1!$C$2:$C$4</c:f>
              <c:numCache>
                <c:formatCode>0%</c:formatCode>
                <c:ptCount val="3"/>
                <c:pt idx="0">
                  <c:v>0.41</c:v>
                </c:pt>
                <c:pt idx="1">
                  <c:v>0.27</c:v>
                </c:pt>
                <c:pt idx="2">
                  <c:v>0.5</c:v>
                </c:pt>
              </c:numCache>
            </c:numRef>
          </c:val>
          <c:extLst>
            <c:ext xmlns:c16="http://schemas.microsoft.com/office/drawing/2014/chart" uri="{C3380CC4-5D6E-409C-BE32-E72D297353CC}">
              <c16:uniqueId val="{00000001-87E2-4D9E-BF50-3C1C8D687A97}"/>
            </c:ext>
          </c:extLst>
        </c:ser>
        <c:ser>
          <c:idx val="2"/>
          <c:order val="2"/>
          <c:tx>
            <c:strRef>
              <c:f>Sheet1!$D$1</c:f>
              <c:strCache>
                <c:ptCount val="1"/>
                <c:pt idx="0">
                  <c:v>Negative</c:v>
                </c:pt>
              </c:strCache>
            </c:strRef>
          </c:tx>
          <c:spPr>
            <a:solidFill>
              <a:schemeClr val="accent4"/>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voters</c:v>
                </c:pt>
                <c:pt idx="1">
                  <c:v>Know someone benefitting</c:v>
                </c:pt>
                <c:pt idx="2">
                  <c:v>Don't know someone benfitting</c:v>
                </c:pt>
              </c:strCache>
            </c:strRef>
          </c:cat>
          <c:val>
            <c:numRef>
              <c:f>Sheet1!$D$2:$D$4</c:f>
              <c:numCache>
                <c:formatCode>0%</c:formatCode>
                <c:ptCount val="3"/>
                <c:pt idx="0">
                  <c:v>0.16</c:v>
                </c:pt>
                <c:pt idx="1">
                  <c:v>0.13</c:v>
                </c:pt>
                <c:pt idx="2">
                  <c:v>0.17</c:v>
                </c:pt>
              </c:numCache>
            </c:numRef>
          </c:val>
          <c:extLst>
            <c:ext xmlns:c16="http://schemas.microsoft.com/office/drawing/2014/chart" uri="{C3380CC4-5D6E-409C-BE32-E72D297353CC}">
              <c16:uniqueId val="{00000002-87E2-4D9E-BF50-3C1C8D687A97}"/>
            </c:ext>
          </c:extLst>
        </c:ser>
        <c:dLbls>
          <c:showLegendKey val="0"/>
          <c:showVal val="0"/>
          <c:showCatName val="0"/>
          <c:showSerName val="0"/>
          <c:showPercent val="0"/>
          <c:showBubbleSize val="0"/>
        </c:dLbls>
        <c:gapWidth val="150"/>
        <c:axId val="117876608"/>
        <c:axId val="117878144"/>
      </c:barChart>
      <c:catAx>
        <c:axId val="117876608"/>
        <c:scaling>
          <c:orientation val="minMax"/>
        </c:scaling>
        <c:delete val="0"/>
        <c:axPos val="b"/>
        <c:numFmt formatCode="General" sourceLinked="0"/>
        <c:majorTickMark val="out"/>
        <c:minorTickMark val="none"/>
        <c:tickLblPos val="nextTo"/>
        <c:spPr>
          <a:ln>
            <a:noFill/>
          </a:ln>
        </c:spPr>
        <c:txPr>
          <a:bodyPr/>
          <a:lstStyle/>
          <a:p>
            <a:pPr>
              <a:defRPr sz="1200"/>
            </a:pPr>
            <a:endParaRPr lang="en-US"/>
          </a:p>
        </c:txPr>
        <c:crossAx val="117878144"/>
        <c:crosses val="autoZero"/>
        <c:auto val="1"/>
        <c:lblAlgn val="ctr"/>
        <c:lblOffset val="100"/>
        <c:noMultiLvlLbl val="0"/>
      </c:catAx>
      <c:valAx>
        <c:axId val="117878144"/>
        <c:scaling>
          <c:orientation val="minMax"/>
        </c:scaling>
        <c:delete val="1"/>
        <c:axPos val="l"/>
        <c:numFmt formatCode="0%" sourceLinked="1"/>
        <c:majorTickMark val="out"/>
        <c:minorTickMark val="none"/>
        <c:tickLblPos val="nextTo"/>
        <c:crossAx val="117876608"/>
        <c:crosses val="autoZero"/>
        <c:crossBetween val="between"/>
      </c:valAx>
    </c:plotArea>
    <c:legend>
      <c:legendPos val="t"/>
      <c:overlay val="0"/>
      <c:spPr>
        <a:ln>
          <a:solidFill>
            <a:schemeClr val="bg1">
              <a:lumMod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99008466072764E-2"/>
          <c:y val="0.15107534626366753"/>
          <c:w val="0.92207188078970181"/>
          <c:h val="0.81430050693908629"/>
        </c:manualLayout>
      </c:layout>
      <c:barChart>
        <c:barDir val="bar"/>
        <c:grouping val="stacked"/>
        <c:varyColors val="0"/>
        <c:ser>
          <c:idx val="0"/>
          <c:order val="0"/>
          <c:tx>
            <c:strRef>
              <c:f>Sheet1!$B$1</c:f>
              <c:strCache>
                <c:ptCount val="1"/>
                <c:pt idx="0">
                  <c:v>Total 8-10</c:v>
                </c:pt>
              </c:strCache>
            </c:strRef>
          </c:tx>
          <c:invertIfNegative val="0"/>
          <c:dPt>
            <c:idx val="4"/>
            <c:invertIfNegative val="0"/>
            <c:bubble3D val="0"/>
            <c:spPr>
              <a:solidFill>
                <a:schemeClr val="accent1"/>
              </a:solidFill>
            </c:spPr>
            <c:extLst>
              <c:ext xmlns:c16="http://schemas.microsoft.com/office/drawing/2014/chart" uri="{C3380CC4-5D6E-409C-BE32-E72D297353CC}">
                <c16:uniqueId val="{00000001-9F30-4557-AB19-28663BFC8CBD}"/>
              </c:ext>
            </c:extLst>
          </c:dPt>
          <c:dPt>
            <c:idx val="5"/>
            <c:invertIfNegative val="0"/>
            <c:bubble3D val="0"/>
            <c:spPr>
              <a:solidFill>
                <a:schemeClr val="accent2"/>
              </a:solidFill>
            </c:spPr>
            <c:extLst>
              <c:ext xmlns:c16="http://schemas.microsoft.com/office/drawing/2014/chart" uri="{C3380CC4-5D6E-409C-BE32-E72D297353CC}">
                <c16:uniqueId val="{00000003-9F30-4557-AB19-28663BFC8CBD}"/>
              </c:ext>
            </c:extLst>
          </c:dPt>
          <c:dPt>
            <c:idx val="6"/>
            <c:invertIfNegative val="0"/>
            <c:bubble3D val="0"/>
            <c:spPr>
              <a:solidFill>
                <a:schemeClr val="accent2"/>
              </a:solidFill>
            </c:spPr>
            <c:extLst>
              <c:ext xmlns:c16="http://schemas.microsoft.com/office/drawing/2014/chart" uri="{C3380CC4-5D6E-409C-BE32-E72D297353CC}">
                <c16:uniqueId val="{00000005-9F30-4557-AB19-28663BFC8CBD}"/>
              </c:ext>
            </c:extLst>
          </c:dPt>
          <c:dPt>
            <c:idx val="7"/>
            <c:invertIfNegative val="0"/>
            <c:bubble3D val="0"/>
            <c:spPr>
              <a:solidFill>
                <a:schemeClr val="accent2"/>
              </a:solidFill>
            </c:spPr>
            <c:extLst>
              <c:ext xmlns:c16="http://schemas.microsoft.com/office/drawing/2014/chart" uri="{C3380CC4-5D6E-409C-BE32-E72D297353CC}">
                <c16:uniqueId val="{00000007-9F30-4557-AB19-28663BFC8CBD}"/>
              </c:ext>
            </c:extLst>
          </c:dPt>
          <c:dLbls>
            <c:dLbl>
              <c:idx val="0"/>
              <c:layout>
                <c:manualLayout>
                  <c:x val="0.3716170624774459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26-4319-8D61-36E1A6FCB480}"/>
                </c:ext>
              </c:extLst>
            </c:dLbl>
            <c:dLbl>
              <c:idx val="1"/>
              <c:layout>
                <c:manualLayout>
                  <c:x val="0.362202721667468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26-4319-8D61-36E1A6FCB480}"/>
                </c:ext>
              </c:extLst>
            </c:dLbl>
            <c:dLbl>
              <c:idx val="2"/>
              <c:layout>
                <c:manualLayout>
                  <c:x val="0.33221586639663953"/>
                  <c:y val="5.280663293554977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26-4319-8D61-36E1A6FCB480}"/>
                </c:ext>
              </c:extLst>
            </c:dLbl>
            <c:dLbl>
              <c:idx val="3"/>
              <c:layout>
                <c:manualLayout>
                  <c:x val="0.2996720180340594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26-4319-8D61-36E1A6FCB480}"/>
                </c:ext>
              </c:extLst>
            </c:dLbl>
            <c:dLbl>
              <c:idx val="4"/>
              <c:layout>
                <c:manualLayout>
                  <c:x val="0.29081931708049708"/>
                  <c:y val="1.229500233557768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30-4557-AB19-28663BFC8CBD}"/>
                </c:ext>
              </c:extLst>
            </c:dLbl>
            <c:dLbl>
              <c:idx val="5"/>
              <c:layout>
                <c:manualLayout>
                  <c:x val="0.1612061918948220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30-4557-AB19-28663BFC8CBD}"/>
                </c:ext>
              </c:extLst>
            </c:dLbl>
            <c:spPr>
              <a:noFill/>
              <a:ln>
                <a:noFill/>
              </a:ln>
              <a:effectLst/>
            </c:spPr>
            <c:txPr>
              <a:bodyPr/>
              <a:lstStyle/>
              <a:p>
                <a:pPr>
                  <a:defRPr sz="1200" b="1">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Affordable healthcare </c:v>
                </c:pt>
                <c:pt idx="1">
                  <c:v>Food assistance </c:v>
                </c:pt>
                <c:pt idx="2">
                  <c:v>Energy/heating assistance </c:v>
                </c:pt>
                <c:pt idx="3">
                  <c:v>An Earned Income Tax Credit that would help working families </c:v>
                </c:pt>
                <c:pt idx="4">
                  <c:v>Housing assistance </c:v>
                </c:pt>
                <c:pt idx="5">
                  <c:v>Cash assistance </c:v>
                </c:pt>
              </c:strCache>
            </c:strRef>
          </c:cat>
          <c:val>
            <c:numRef>
              <c:f>Sheet1!$B$2:$B$7</c:f>
              <c:numCache>
                <c:formatCode>0%</c:formatCode>
                <c:ptCount val="6"/>
                <c:pt idx="0">
                  <c:v>0.63</c:v>
                </c:pt>
                <c:pt idx="1">
                  <c:v>0.62</c:v>
                </c:pt>
                <c:pt idx="2">
                  <c:v>0.55000000000000004</c:v>
                </c:pt>
                <c:pt idx="3">
                  <c:v>0.49</c:v>
                </c:pt>
                <c:pt idx="4">
                  <c:v>0.47</c:v>
                </c:pt>
                <c:pt idx="5">
                  <c:v>0.22</c:v>
                </c:pt>
              </c:numCache>
            </c:numRef>
          </c:val>
          <c:extLst>
            <c:ext xmlns:c16="http://schemas.microsoft.com/office/drawing/2014/chart" uri="{C3380CC4-5D6E-409C-BE32-E72D297353CC}">
              <c16:uniqueId val="{00000008-9F30-4557-AB19-28663BFC8CBD}"/>
            </c:ext>
          </c:extLst>
        </c:ser>
        <c:dLbls>
          <c:showLegendKey val="0"/>
          <c:showVal val="0"/>
          <c:showCatName val="0"/>
          <c:showSerName val="0"/>
          <c:showPercent val="0"/>
          <c:showBubbleSize val="0"/>
        </c:dLbls>
        <c:gapWidth val="39"/>
        <c:overlap val="100"/>
        <c:axId val="117970816"/>
        <c:axId val="117972352"/>
      </c:barChart>
      <c:catAx>
        <c:axId val="117970816"/>
        <c:scaling>
          <c:orientation val="maxMin"/>
        </c:scaling>
        <c:delete val="1"/>
        <c:axPos val="l"/>
        <c:numFmt formatCode="General" sourceLinked="0"/>
        <c:majorTickMark val="none"/>
        <c:minorTickMark val="none"/>
        <c:tickLblPos val="nextTo"/>
        <c:crossAx val="117972352"/>
        <c:crosses val="autoZero"/>
        <c:auto val="1"/>
        <c:lblAlgn val="ctr"/>
        <c:lblOffset val="0"/>
        <c:noMultiLvlLbl val="0"/>
      </c:catAx>
      <c:valAx>
        <c:axId val="117972352"/>
        <c:scaling>
          <c:orientation val="minMax"/>
          <c:max val="0.85000000000000009"/>
          <c:min val="0"/>
        </c:scaling>
        <c:delete val="1"/>
        <c:axPos val="t"/>
        <c:numFmt formatCode="0%" sourceLinked="1"/>
        <c:majorTickMark val="out"/>
        <c:minorTickMark val="none"/>
        <c:tickLblPos val="nextTo"/>
        <c:crossAx val="117970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714596974799079E-2"/>
          <c:y val="0.12558992290896001"/>
          <c:w val="0.82408912641705978"/>
          <c:h val="0.83512640652834425"/>
        </c:manualLayout>
      </c:layout>
      <c:barChart>
        <c:barDir val="bar"/>
        <c:grouping val="clustered"/>
        <c:varyColors val="0"/>
        <c:ser>
          <c:idx val="0"/>
          <c:order val="0"/>
          <c:tx>
            <c:strRef>
              <c:f>Sheet1!$B$1</c:f>
              <c:strCache>
                <c:ptCount val="1"/>
                <c:pt idx="0">
                  <c:v>Support</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Sheet1!$B$2:$B$3</c:f>
              <c:numCache>
                <c:formatCode>0%</c:formatCode>
                <c:ptCount val="2"/>
                <c:pt idx="0">
                  <c:v>0.85</c:v>
                </c:pt>
                <c:pt idx="1">
                  <c:v>0.84</c:v>
                </c:pt>
              </c:numCache>
            </c:numRef>
          </c:val>
          <c:extLst>
            <c:ext xmlns:c16="http://schemas.microsoft.com/office/drawing/2014/chart" uri="{C3380CC4-5D6E-409C-BE32-E72D297353CC}">
              <c16:uniqueId val="{00000000-C6BA-4D0D-BB47-B68C02EE559E}"/>
            </c:ext>
          </c:extLst>
        </c:ser>
        <c:ser>
          <c:idx val="1"/>
          <c:order val="1"/>
          <c:tx>
            <c:strRef>
              <c:f>Sheet1!$C$1</c:f>
              <c:strCache>
                <c:ptCount val="1"/>
                <c:pt idx="0">
                  <c:v>Oppose</c:v>
                </c:pt>
              </c:strCache>
            </c:strRef>
          </c:tx>
          <c:spPr>
            <a:solidFill>
              <a:schemeClr val="accent4"/>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Sheet1!$C$2:$C$3</c:f>
              <c:numCache>
                <c:formatCode>0%</c:formatCode>
                <c:ptCount val="2"/>
                <c:pt idx="0">
                  <c:v>0.15</c:v>
                </c:pt>
                <c:pt idx="1">
                  <c:v>0.16</c:v>
                </c:pt>
              </c:numCache>
            </c:numRef>
          </c:val>
          <c:extLst>
            <c:ext xmlns:c16="http://schemas.microsoft.com/office/drawing/2014/chart" uri="{C3380CC4-5D6E-409C-BE32-E72D297353CC}">
              <c16:uniqueId val="{00000001-C6BA-4D0D-BB47-B68C02EE559E}"/>
            </c:ext>
          </c:extLst>
        </c:ser>
        <c:dLbls>
          <c:showLegendKey val="0"/>
          <c:showVal val="0"/>
          <c:showCatName val="0"/>
          <c:showSerName val="0"/>
          <c:showPercent val="0"/>
          <c:showBubbleSize val="0"/>
        </c:dLbls>
        <c:gapWidth val="165"/>
        <c:axId val="116464640"/>
        <c:axId val="116482816"/>
      </c:barChart>
      <c:catAx>
        <c:axId val="116464640"/>
        <c:scaling>
          <c:orientation val="maxMin"/>
        </c:scaling>
        <c:delete val="1"/>
        <c:axPos val="l"/>
        <c:numFmt formatCode="General" sourceLinked="0"/>
        <c:majorTickMark val="out"/>
        <c:minorTickMark val="none"/>
        <c:tickLblPos val="nextTo"/>
        <c:crossAx val="116482816"/>
        <c:crosses val="autoZero"/>
        <c:auto val="1"/>
        <c:lblAlgn val="ctr"/>
        <c:lblOffset val="100"/>
        <c:noMultiLvlLbl val="0"/>
      </c:catAx>
      <c:valAx>
        <c:axId val="116482816"/>
        <c:scaling>
          <c:orientation val="minMax"/>
        </c:scaling>
        <c:delete val="1"/>
        <c:axPos val="t"/>
        <c:numFmt formatCode="0%" sourceLinked="1"/>
        <c:majorTickMark val="out"/>
        <c:minorTickMark val="none"/>
        <c:tickLblPos val="nextTo"/>
        <c:crossAx val="116464640"/>
        <c:crosses val="autoZero"/>
        <c:crossBetween val="between"/>
      </c:valAx>
    </c:plotArea>
    <c:legend>
      <c:legendPos val="t"/>
      <c:layout>
        <c:manualLayout>
          <c:xMode val="edge"/>
          <c:yMode val="edge"/>
          <c:x val="0.19979218727945183"/>
          <c:y val="9.9994797795952689E-2"/>
          <c:w val="0.33236096093375894"/>
          <c:h val="6.4878795675703038E-2"/>
        </c:manualLayout>
      </c:layout>
      <c:overlay val="0"/>
      <c:spPr>
        <a:ln>
          <a:solidFill>
            <a:schemeClr val="bg1">
              <a:lumMod val="50000"/>
            </a:schemeClr>
          </a:solidFill>
        </a:ln>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2775704947642416"/>
          <c:w val="0.98380187501703009"/>
          <c:h val="0.75142979996680581"/>
        </c:manualLayout>
      </c:layout>
      <c:barChart>
        <c:barDir val="col"/>
        <c:grouping val="clustered"/>
        <c:varyColors val="0"/>
        <c:ser>
          <c:idx val="0"/>
          <c:order val="0"/>
          <c:tx>
            <c:strRef>
              <c:f>Sheet1!$A$2</c:f>
              <c:strCache>
                <c:ptCount val="1"/>
                <c:pt idx="0">
                  <c:v>Right direction</c:v>
                </c:pt>
              </c:strCache>
            </c:strRef>
          </c:tx>
          <c:invertIfNegative val="0"/>
          <c:dLbls>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March 2020</c:v>
                </c:pt>
                <c:pt idx="1">
                  <c:v>Feb 2019</c:v>
                </c:pt>
                <c:pt idx="2">
                  <c:v>Jan 2019</c:v>
                </c:pt>
                <c:pt idx="3">
                  <c:v>Unaffiliateds</c:v>
                </c:pt>
                <c:pt idx="4">
                  <c:v>Whites</c:v>
                </c:pt>
                <c:pt idx="5">
                  <c:v>African Americans</c:v>
                </c:pt>
                <c:pt idx="6">
                  <c:v>Urban</c:v>
                </c:pt>
                <c:pt idx="7">
                  <c:v>Suburban</c:v>
                </c:pt>
                <c:pt idx="8">
                  <c:v>Small town</c:v>
                </c:pt>
                <c:pt idx="9">
                  <c:v>Rural</c:v>
                </c:pt>
              </c:strCache>
            </c:strRef>
          </c:cat>
          <c:val>
            <c:numRef>
              <c:f>Sheet1!$B$2:$K$2</c:f>
              <c:numCache>
                <c:formatCode>0%</c:formatCode>
                <c:ptCount val="10"/>
                <c:pt idx="0">
                  <c:v>0.52</c:v>
                </c:pt>
                <c:pt idx="1">
                  <c:v>0.56000000000000005</c:v>
                </c:pt>
                <c:pt idx="2">
                  <c:v>0.53</c:v>
                </c:pt>
                <c:pt idx="3">
                  <c:v>0.51</c:v>
                </c:pt>
                <c:pt idx="4">
                  <c:v>0.51</c:v>
                </c:pt>
                <c:pt idx="5">
                  <c:v>0.52</c:v>
                </c:pt>
                <c:pt idx="6">
                  <c:v>0.53</c:v>
                </c:pt>
                <c:pt idx="7">
                  <c:v>0.52</c:v>
                </c:pt>
                <c:pt idx="8">
                  <c:v>0.55000000000000004</c:v>
                </c:pt>
                <c:pt idx="9">
                  <c:v>0.51</c:v>
                </c:pt>
              </c:numCache>
            </c:numRef>
          </c:val>
          <c:extLst>
            <c:ext xmlns:c16="http://schemas.microsoft.com/office/drawing/2014/chart" uri="{C3380CC4-5D6E-409C-BE32-E72D297353CC}">
              <c16:uniqueId val="{00000000-DF79-4800-8E3A-C21EF88352DB}"/>
            </c:ext>
          </c:extLst>
        </c:ser>
        <c:ser>
          <c:idx val="1"/>
          <c:order val="1"/>
          <c:tx>
            <c:strRef>
              <c:f>Sheet1!$A$3</c:f>
              <c:strCache>
                <c:ptCount val="1"/>
                <c:pt idx="0">
                  <c:v>Wrong track</c:v>
                </c:pt>
              </c:strCache>
            </c:strRef>
          </c:tx>
          <c:spPr>
            <a:solidFill>
              <a:schemeClr val="accent4"/>
            </a:solidFill>
          </c:spPr>
          <c:invertIfNegative val="0"/>
          <c:dLbls>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March 2020</c:v>
                </c:pt>
                <c:pt idx="1">
                  <c:v>Feb 2019</c:v>
                </c:pt>
                <c:pt idx="2">
                  <c:v>Jan 2019</c:v>
                </c:pt>
                <c:pt idx="3">
                  <c:v>Unaffiliateds</c:v>
                </c:pt>
                <c:pt idx="4">
                  <c:v>Whites</c:v>
                </c:pt>
                <c:pt idx="5">
                  <c:v>African Americans</c:v>
                </c:pt>
                <c:pt idx="6">
                  <c:v>Urban</c:v>
                </c:pt>
                <c:pt idx="7">
                  <c:v>Suburban</c:v>
                </c:pt>
                <c:pt idx="8">
                  <c:v>Small town</c:v>
                </c:pt>
                <c:pt idx="9">
                  <c:v>Rural</c:v>
                </c:pt>
              </c:strCache>
            </c:strRef>
          </c:cat>
          <c:val>
            <c:numRef>
              <c:f>Sheet1!$B$3:$K$3</c:f>
              <c:numCache>
                <c:formatCode>0%</c:formatCode>
                <c:ptCount val="10"/>
                <c:pt idx="0">
                  <c:v>0.48</c:v>
                </c:pt>
                <c:pt idx="1">
                  <c:v>0.44</c:v>
                </c:pt>
                <c:pt idx="2">
                  <c:v>0.47</c:v>
                </c:pt>
                <c:pt idx="3">
                  <c:v>0.49</c:v>
                </c:pt>
                <c:pt idx="4">
                  <c:v>0.49</c:v>
                </c:pt>
                <c:pt idx="5">
                  <c:v>0.48</c:v>
                </c:pt>
                <c:pt idx="6">
                  <c:v>0.47</c:v>
                </c:pt>
                <c:pt idx="7">
                  <c:v>0.48</c:v>
                </c:pt>
                <c:pt idx="8">
                  <c:v>0.45</c:v>
                </c:pt>
                <c:pt idx="9">
                  <c:v>0.49</c:v>
                </c:pt>
              </c:numCache>
            </c:numRef>
          </c:val>
          <c:extLst>
            <c:ext xmlns:c16="http://schemas.microsoft.com/office/drawing/2014/chart" uri="{C3380CC4-5D6E-409C-BE32-E72D297353CC}">
              <c16:uniqueId val="{00000001-DF79-4800-8E3A-C21EF88352DB}"/>
            </c:ext>
          </c:extLst>
        </c:ser>
        <c:dLbls>
          <c:showLegendKey val="0"/>
          <c:showVal val="0"/>
          <c:showCatName val="0"/>
          <c:showSerName val="0"/>
          <c:showPercent val="0"/>
          <c:showBubbleSize val="0"/>
        </c:dLbls>
        <c:gapWidth val="84"/>
        <c:axId val="97096448"/>
        <c:axId val="97097984"/>
      </c:barChart>
      <c:catAx>
        <c:axId val="97096448"/>
        <c:scaling>
          <c:orientation val="minMax"/>
        </c:scaling>
        <c:delete val="0"/>
        <c:axPos val="b"/>
        <c:numFmt formatCode="General" sourceLinked="0"/>
        <c:majorTickMark val="none"/>
        <c:minorTickMark val="none"/>
        <c:tickLblPos val="nextTo"/>
        <c:spPr>
          <a:ln>
            <a:noFill/>
          </a:ln>
        </c:spPr>
        <c:txPr>
          <a:bodyPr/>
          <a:lstStyle/>
          <a:p>
            <a:pPr>
              <a:defRPr sz="1000" b="1"/>
            </a:pPr>
            <a:endParaRPr lang="en-US"/>
          </a:p>
        </c:txPr>
        <c:crossAx val="97097984"/>
        <c:crosses val="autoZero"/>
        <c:auto val="1"/>
        <c:lblAlgn val="ctr"/>
        <c:lblOffset val="0"/>
        <c:noMultiLvlLbl val="0"/>
      </c:catAx>
      <c:valAx>
        <c:axId val="97097984"/>
        <c:scaling>
          <c:orientation val="minMax"/>
        </c:scaling>
        <c:delete val="1"/>
        <c:axPos val="l"/>
        <c:numFmt formatCode="0%" sourceLinked="1"/>
        <c:majorTickMark val="out"/>
        <c:minorTickMark val="none"/>
        <c:tickLblPos val="nextTo"/>
        <c:crossAx val="97096448"/>
        <c:crosses val="autoZero"/>
        <c:crossBetween val="between"/>
      </c:valAx>
    </c:plotArea>
    <c:legend>
      <c:legendPos val="t"/>
      <c:overlay val="0"/>
      <c:spPr>
        <a:ln>
          <a:solidFill>
            <a:schemeClr val="tx1">
              <a:lumMod val="65000"/>
              <a:lumOff val="35000"/>
            </a:schemeClr>
          </a:solidFill>
        </a:ln>
      </c:spPr>
      <c:txPr>
        <a:bodyPr/>
        <a:lstStyle/>
        <a:p>
          <a:pPr>
            <a:defRPr sz="1000">
              <a:solidFill>
                <a:schemeClr val="tx1">
                  <a:lumMod val="65000"/>
                  <a:lumOff val="3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714596974799079E-2"/>
          <c:y val="0.12558992290896001"/>
          <c:w val="0.82406159414020563"/>
          <c:h val="0.83512640652834425"/>
        </c:manualLayout>
      </c:layout>
      <c:barChart>
        <c:barDir val="bar"/>
        <c:grouping val="clustered"/>
        <c:varyColors val="0"/>
        <c:ser>
          <c:idx val="0"/>
          <c:order val="0"/>
          <c:tx>
            <c:strRef>
              <c:f>Sheet1!$B$1</c:f>
              <c:strCache>
                <c:ptCount val="1"/>
                <c:pt idx="0">
                  <c:v>Support</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Sheet1!$B$2:$B$3</c:f>
              <c:numCache>
                <c:formatCode>0%</c:formatCode>
                <c:ptCount val="2"/>
                <c:pt idx="0">
                  <c:v>0.88</c:v>
                </c:pt>
                <c:pt idx="1">
                  <c:v>0.87</c:v>
                </c:pt>
              </c:numCache>
            </c:numRef>
          </c:val>
          <c:extLst>
            <c:ext xmlns:c16="http://schemas.microsoft.com/office/drawing/2014/chart" uri="{C3380CC4-5D6E-409C-BE32-E72D297353CC}">
              <c16:uniqueId val="{00000000-BE3C-47CB-B3D2-5232B582FFB6}"/>
            </c:ext>
          </c:extLst>
        </c:ser>
        <c:ser>
          <c:idx val="1"/>
          <c:order val="1"/>
          <c:tx>
            <c:strRef>
              <c:f>Sheet1!$C$1</c:f>
              <c:strCache>
                <c:ptCount val="1"/>
                <c:pt idx="0">
                  <c:v>Oppose</c:v>
                </c:pt>
              </c:strCache>
            </c:strRef>
          </c:tx>
          <c:spPr>
            <a:solidFill>
              <a:schemeClr val="accent4"/>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Sheet1!$C$2:$C$3</c:f>
              <c:numCache>
                <c:formatCode>0%</c:formatCode>
                <c:ptCount val="2"/>
                <c:pt idx="0">
                  <c:v>0.12</c:v>
                </c:pt>
                <c:pt idx="1">
                  <c:v>0.13</c:v>
                </c:pt>
              </c:numCache>
            </c:numRef>
          </c:val>
          <c:extLst>
            <c:ext xmlns:c16="http://schemas.microsoft.com/office/drawing/2014/chart" uri="{C3380CC4-5D6E-409C-BE32-E72D297353CC}">
              <c16:uniqueId val="{00000001-BE3C-47CB-B3D2-5232B582FFB6}"/>
            </c:ext>
          </c:extLst>
        </c:ser>
        <c:dLbls>
          <c:showLegendKey val="0"/>
          <c:showVal val="0"/>
          <c:showCatName val="0"/>
          <c:showSerName val="0"/>
          <c:showPercent val="0"/>
          <c:showBubbleSize val="0"/>
        </c:dLbls>
        <c:gapWidth val="165"/>
        <c:axId val="119489664"/>
        <c:axId val="119491200"/>
      </c:barChart>
      <c:catAx>
        <c:axId val="119489664"/>
        <c:scaling>
          <c:orientation val="maxMin"/>
        </c:scaling>
        <c:delete val="1"/>
        <c:axPos val="l"/>
        <c:numFmt formatCode="General" sourceLinked="0"/>
        <c:majorTickMark val="out"/>
        <c:minorTickMark val="none"/>
        <c:tickLblPos val="nextTo"/>
        <c:crossAx val="119491200"/>
        <c:crosses val="autoZero"/>
        <c:auto val="1"/>
        <c:lblAlgn val="ctr"/>
        <c:lblOffset val="100"/>
        <c:noMultiLvlLbl val="0"/>
      </c:catAx>
      <c:valAx>
        <c:axId val="119491200"/>
        <c:scaling>
          <c:orientation val="minMax"/>
        </c:scaling>
        <c:delete val="1"/>
        <c:axPos val="t"/>
        <c:numFmt formatCode="0%" sourceLinked="1"/>
        <c:majorTickMark val="out"/>
        <c:minorTickMark val="none"/>
        <c:tickLblPos val="nextTo"/>
        <c:crossAx val="119489664"/>
        <c:crosses val="autoZero"/>
        <c:crossBetween val="between"/>
      </c:valAx>
    </c:plotArea>
    <c:legend>
      <c:legendPos val="t"/>
      <c:layout>
        <c:manualLayout>
          <c:xMode val="edge"/>
          <c:yMode val="edge"/>
          <c:x val="0.16349311812741651"/>
          <c:y val="6.0711127233256987E-2"/>
          <c:w val="0.33236096093375894"/>
          <c:h val="6.4878795675703038E-2"/>
        </c:manualLayout>
      </c:layout>
      <c:overlay val="0"/>
      <c:spPr>
        <a:ln>
          <a:solidFill>
            <a:schemeClr val="bg1">
              <a:lumMod val="50000"/>
            </a:schemeClr>
          </a:solidFill>
        </a:ln>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accent2"/>
              </a:solidFill>
            </c:spPr>
            <c:extLst>
              <c:ext xmlns:c16="http://schemas.microsoft.com/office/drawing/2014/chart" uri="{C3380CC4-5D6E-409C-BE32-E72D297353CC}">
                <c16:uniqueId val="{00000001-E207-4E27-BA55-DFB1B70EB93B}"/>
              </c:ext>
            </c:extLst>
          </c:dPt>
          <c:dPt>
            <c:idx val="2"/>
            <c:bubble3D val="0"/>
            <c:spPr>
              <a:solidFill>
                <a:schemeClr val="accent4"/>
              </a:solidFill>
            </c:spPr>
            <c:extLst>
              <c:ext xmlns:c16="http://schemas.microsoft.com/office/drawing/2014/chart" uri="{C3380CC4-5D6E-409C-BE32-E72D297353CC}">
                <c16:uniqueId val="{00000003-E207-4E27-BA55-DFB1B70EB93B}"/>
              </c:ext>
            </c:extLst>
          </c:dPt>
          <c:dLbls>
            <c:dLbl>
              <c:idx val="0"/>
              <c:layout>
                <c:manualLayout>
                  <c:x val="-0.20162967552476321"/>
                  <c:y val="-0.16005584019621624"/>
                </c:manualLayout>
              </c:layout>
              <c:spPr/>
              <c:txPr>
                <a:bodyPr/>
                <a:lstStyle/>
                <a:p>
                  <a:pPr>
                    <a:defRPr sz="1400" b="1">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07-4E27-BA55-DFB1B70EB93B}"/>
                </c:ext>
              </c:extLst>
            </c:dLbl>
            <c:dLbl>
              <c:idx val="1"/>
              <c:layout>
                <c:manualLayout>
                  <c:x val="0.16368779578351311"/>
                  <c:y val="-7.3871926244407499E-2"/>
                </c:manualLayout>
              </c:layout>
              <c:spPr/>
              <c:txPr>
                <a:bodyPr/>
                <a:lstStyle/>
                <a:p>
                  <a:pPr>
                    <a:defRPr sz="1400" b="1">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07-4E27-BA55-DFB1B70EB93B}"/>
                </c:ext>
              </c:extLst>
            </c:dLbl>
            <c:dLbl>
              <c:idx val="2"/>
              <c:layout>
                <c:manualLayout>
                  <c:x val="0.13005143299971023"/>
                  <c:y val="8.3340846554178408E-2"/>
                </c:manualLayout>
              </c:layout>
              <c:spPr/>
              <c:txPr>
                <a:bodyPr/>
                <a:lstStyle/>
                <a:p>
                  <a:pPr>
                    <a:defRPr sz="1400" b="1">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07-4E27-BA55-DFB1B70EB93B}"/>
                </c:ext>
              </c:extLst>
            </c:dLbl>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Yes, familiar</c:v>
                </c:pt>
                <c:pt idx="1">
                  <c:v>No, not familiar</c:v>
                </c:pt>
                <c:pt idx="2">
                  <c:v>3rd Qtr</c:v>
                </c:pt>
              </c:strCache>
            </c:strRef>
          </c:cat>
          <c:val>
            <c:numRef>
              <c:f>Sheet1!$B$2:$B$4</c:f>
              <c:numCache>
                <c:formatCode>0%</c:formatCode>
                <c:ptCount val="3"/>
                <c:pt idx="0">
                  <c:v>0.6</c:v>
                </c:pt>
                <c:pt idx="1">
                  <c:v>0.3</c:v>
                </c:pt>
                <c:pt idx="2">
                  <c:v>0.1</c:v>
                </c:pt>
              </c:numCache>
            </c:numRef>
          </c:val>
          <c:extLst>
            <c:ext xmlns:c16="http://schemas.microsoft.com/office/drawing/2014/chart" uri="{C3380CC4-5D6E-409C-BE32-E72D297353CC}">
              <c16:uniqueId val="{00000005-E207-4E27-BA55-DFB1B70EB93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47552448851915E-3"/>
          <c:y val="0.39519411540675975"/>
          <c:w val="0.82406159414020563"/>
          <c:h val="0.60480588459324025"/>
        </c:manualLayout>
      </c:layout>
      <c:barChart>
        <c:barDir val="bar"/>
        <c:grouping val="stacked"/>
        <c:varyColors val="0"/>
        <c:ser>
          <c:idx val="0"/>
          <c:order val="0"/>
          <c:tx>
            <c:strRef>
              <c:f>Sheet1!$B$1</c:f>
              <c:strCache>
                <c:ptCount val="1"/>
                <c:pt idx="0">
                  <c:v>Strong reason to support</c:v>
                </c:pt>
              </c:strCache>
            </c:strRef>
          </c:tx>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Sheet1!$B$2:$B$7</c:f>
              <c:numCache>
                <c:formatCode>General</c:formatCode>
                <c:ptCount val="6"/>
                <c:pt idx="0" formatCode="0%">
                  <c:v>0.56000000000000005</c:v>
                </c:pt>
                <c:pt idx="4" formatCode="0%">
                  <c:v>0.51</c:v>
                </c:pt>
              </c:numCache>
            </c:numRef>
          </c:val>
          <c:extLst>
            <c:ext xmlns:c16="http://schemas.microsoft.com/office/drawing/2014/chart" uri="{C3380CC4-5D6E-409C-BE32-E72D297353CC}">
              <c16:uniqueId val="{00000000-0A3C-4E12-BF89-28FC02FCD379}"/>
            </c:ext>
          </c:extLst>
        </c:ser>
        <c:ser>
          <c:idx val="1"/>
          <c:order val="1"/>
          <c:tx>
            <c:strRef>
              <c:f>Sheet1!$C$1</c:f>
              <c:strCache>
                <c:ptCount val="1"/>
                <c:pt idx="0">
                  <c:v>Medium reason to support</c:v>
                </c:pt>
              </c:strCache>
            </c:strRef>
          </c:tx>
          <c:spPr>
            <a:solidFill>
              <a:schemeClr val="accent2"/>
            </a:solidFill>
          </c:spPr>
          <c:invertIfNegative val="0"/>
          <c:dLbls>
            <c:spPr>
              <a:noFill/>
              <a:ln>
                <a:noFill/>
              </a:ln>
              <a:effectLst/>
            </c:spPr>
            <c:txPr>
              <a:bodyPr/>
              <a:lstStyle/>
              <a:p>
                <a:pPr>
                  <a:defRPr sz="11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General</c:formatCode>
                <c:ptCount val="6"/>
                <c:pt idx="0" formatCode="0%">
                  <c:v>0.31</c:v>
                </c:pt>
                <c:pt idx="4" formatCode="0%">
                  <c:v>0.27</c:v>
                </c:pt>
              </c:numCache>
            </c:numRef>
          </c:val>
          <c:extLst>
            <c:ext xmlns:c16="http://schemas.microsoft.com/office/drawing/2014/chart" uri="{C3380CC4-5D6E-409C-BE32-E72D297353CC}">
              <c16:uniqueId val="{00000001-0A3C-4E12-BF89-28FC02FCD379}"/>
            </c:ext>
          </c:extLst>
        </c:ser>
        <c:ser>
          <c:idx val="2"/>
          <c:order val="2"/>
          <c:tx>
            <c:strRef>
              <c:f>Sheet1!$D$1</c:f>
              <c:strCache>
                <c:ptCount val="1"/>
                <c:pt idx="0">
                  <c:v>Weak reason to support</c:v>
                </c:pt>
              </c:strCache>
            </c:strRef>
          </c:tx>
          <c:spPr>
            <a:solidFill>
              <a:schemeClr val="accent3">
                <a:lumMod val="60000"/>
                <a:lumOff val="40000"/>
              </a:schemeClr>
            </a:solidFill>
          </c:spPr>
          <c:invertIfNegative val="0"/>
          <c:dLbls>
            <c:dLbl>
              <c:idx val="1"/>
              <c:layout>
                <c:manualLayout>
                  <c:x val="9.6544843348178533E-2"/>
                  <c:y val="2.6338232420151695E-7"/>
                </c:manualLayout>
              </c:layout>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3C-4E12-BF89-28FC02FCD379}"/>
                </c:ext>
              </c:extLst>
            </c:dLbl>
            <c:dLbl>
              <c:idx val="5"/>
              <c:layout>
                <c:manualLayout>
                  <c:x val="0.13730822165074283"/>
                  <c:y val="7.9014697260455091E-7"/>
                </c:manualLayout>
              </c:layout>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3C-4E12-BF89-28FC02FCD379}"/>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Sheet1!$D$2:$D$7</c:f>
              <c:numCache>
                <c:formatCode>0%</c:formatCode>
                <c:ptCount val="6"/>
                <c:pt idx="1">
                  <c:v>0.13</c:v>
                </c:pt>
                <c:pt idx="5">
                  <c:v>0.22</c:v>
                </c:pt>
              </c:numCache>
            </c:numRef>
          </c:val>
          <c:extLst>
            <c:ext xmlns:c16="http://schemas.microsoft.com/office/drawing/2014/chart" uri="{C3380CC4-5D6E-409C-BE32-E72D297353CC}">
              <c16:uniqueId val="{00000002-0A3C-4E12-BF89-28FC02FCD379}"/>
            </c:ext>
          </c:extLst>
        </c:ser>
        <c:dLbls>
          <c:showLegendKey val="0"/>
          <c:showVal val="0"/>
          <c:showCatName val="0"/>
          <c:showSerName val="0"/>
          <c:showPercent val="0"/>
          <c:showBubbleSize val="0"/>
        </c:dLbls>
        <c:gapWidth val="24"/>
        <c:overlap val="100"/>
        <c:axId val="119489664"/>
        <c:axId val="119491200"/>
      </c:barChart>
      <c:catAx>
        <c:axId val="119489664"/>
        <c:scaling>
          <c:orientation val="maxMin"/>
        </c:scaling>
        <c:delete val="1"/>
        <c:axPos val="l"/>
        <c:numFmt formatCode="General" sourceLinked="0"/>
        <c:majorTickMark val="out"/>
        <c:minorTickMark val="none"/>
        <c:tickLblPos val="nextTo"/>
        <c:crossAx val="119491200"/>
        <c:crosses val="autoZero"/>
        <c:auto val="1"/>
        <c:lblAlgn val="ctr"/>
        <c:lblOffset val="100"/>
        <c:noMultiLvlLbl val="0"/>
      </c:catAx>
      <c:valAx>
        <c:axId val="119491200"/>
        <c:scaling>
          <c:orientation val="minMax"/>
        </c:scaling>
        <c:delete val="1"/>
        <c:axPos val="t"/>
        <c:numFmt formatCode="0%" sourceLinked="1"/>
        <c:majorTickMark val="out"/>
        <c:minorTickMark val="none"/>
        <c:tickLblPos val="nextTo"/>
        <c:crossAx val="119489664"/>
        <c:crosses val="autoZero"/>
        <c:crossBetween val="between"/>
      </c:valAx>
    </c:plotArea>
    <c:legend>
      <c:legendPos val="t"/>
      <c:layout>
        <c:manualLayout>
          <c:xMode val="edge"/>
          <c:yMode val="edge"/>
          <c:x val="0"/>
          <c:y val="2.941717179006743E-3"/>
          <c:w val="0.9284127166198527"/>
          <c:h val="9.0951184193267864E-2"/>
        </c:manualLayout>
      </c:layout>
      <c:overlay val="0"/>
      <c:spPr>
        <a:ln>
          <a:solidFill>
            <a:schemeClr val="bg1">
              <a:lumMod val="50000"/>
            </a:schemeClr>
          </a:solidFill>
        </a:ln>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29527984360724E-2"/>
          <c:y val="0.33498107815530281"/>
          <c:w val="0.9669409440312785"/>
          <c:h val="0.53248762960294094"/>
        </c:manualLayout>
      </c:layout>
      <c:barChart>
        <c:barDir val="col"/>
        <c:grouping val="clustered"/>
        <c:varyColors val="0"/>
        <c:ser>
          <c:idx val="0"/>
          <c:order val="0"/>
          <c:tx>
            <c:strRef>
              <c:f>Sheet1!$B$1</c:f>
              <c:strCache>
                <c:ptCount val="1"/>
                <c:pt idx="0">
                  <c:v>Favorable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voters</c:v>
                </c:pt>
                <c:pt idx="1">
                  <c:v>Whites</c:v>
                </c:pt>
                <c:pt idx="2">
                  <c:v>African Americans</c:v>
                </c:pt>
                <c:pt idx="3">
                  <c:v>Democrats</c:v>
                </c:pt>
                <c:pt idx="4">
                  <c:v>Unaffiliated voters</c:v>
                </c:pt>
                <c:pt idx="5">
                  <c:v>Repub-         licans</c:v>
                </c:pt>
                <c:pt idx="6">
                  <c:v>Suburban</c:v>
                </c:pt>
                <c:pt idx="7">
                  <c:v>Small town/rural</c:v>
                </c:pt>
              </c:strCache>
            </c:strRef>
          </c:cat>
          <c:val>
            <c:numRef>
              <c:f>Sheet1!$B$2:$B$9</c:f>
              <c:numCache>
                <c:formatCode>0%</c:formatCode>
                <c:ptCount val="8"/>
                <c:pt idx="0">
                  <c:v>0.06</c:v>
                </c:pt>
                <c:pt idx="1">
                  <c:v>7.0000000000000007E-2</c:v>
                </c:pt>
                <c:pt idx="2">
                  <c:v>0.02</c:v>
                </c:pt>
                <c:pt idx="3">
                  <c:v>0.03</c:v>
                </c:pt>
                <c:pt idx="4">
                  <c:v>0.04</c:v>
                </c:pt>
                <c:pt idx="5">
                  <c:v>0.11</c:v>
                </c:pt>
                <c:pt idx="6">
                  <c:v>0.05</c:v>
                </c:pt>
                <c:pt idx="7">
                  <c:v>0.1</c:v>
                </c:pt>
              </c:numCache>
            </c:numRef>
          </c:val>
          <c:extLst>
            <c:ext xmlns:c16="http://schemas.microsoft.com/office/drawing/2014/chart" uri="{C3380CC4-5D6E-409C-BE32-E72D297353CC}">
              <c16:uniqueId val="{00000000-FD51-4B46-96D4-2A2DDB3CB04E}"/>
            </c:ext>
          </c:extLst>
        </c:ser>
        <c:ser>
          <c:idx val="1"/>
          <c:order val="1"/>
          <c:tx>
            <c:strRef>
              <c:f>Sheet1!$C$1</c:f>
              <c:strCache>
                <c:ptCount val="1"/>
                <c:pt idx="0">
                  <c:v>Unfavorable</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voters</c:v>
                </c:pt>
                <c:pt idx="1">
                  <c:v>Whites</c:v>
                </c:pt>
                <c:pt idx="2">
                  <c:v>African Americans</c:v>
                </c:pt>
                <c:pt idx="3">
                  <c:v>Democrats</c:v>
                </c:pt>
                <c:pt idx="4">
                  <c:v>Unaffiliated voters</c:v>
                </c:pt>
                <c:pt idx="5">
                  <c:v>Repub-         licans</c:v>
                </c:pt>
                <c:pt idx="6">
                  <c:v>Suburban</c:v>
                </c:pt>
                <c:pt idx="7">
                  <c:v>Small town/rural</c:v>
                </c:pt>
              </c:strCache>
            </c:strRef>
          </c:cat>
          <c:val>
            <c:numRef>
              <c:f>Sheet1!$C$2:$C$9</c:f>
              <c:numCache>
                <c:formatCode>0%</c:formatCode>
                <c:ptCount val="8"/>
                <c:pt idx="0">
                  <c:v>0.6</c:v>
                </c:pt>
                <c:pt idx="1">
                  <c:v>0.57999999999999996</c:v>
                </c:pt>
                <c:pt idx="2">
                  <c:v>0.67</c:v>
                </c:pt>
                <c:pt idx="3">
                  <c:v>0.76</c:v>
                </c:pt>
                <c:pt idx="4">
                  <c:v>0.66</c:v>
                </c:pt>
                <c:pt idx="5">
                  <c:v>0.42</c:v>
                </c:pt>
                <c:pt idx="6">
                  <c:v>0.64</c:v>
                </c:pt>
                <c:pt idx="7">
                  <c:v>0.53</c:v>
                </c:pt>
              </c:numCache>
            </c:numRef>
          </c:val>
          <c:extLst>
            <c:ext xmlns:c16="http://schemas.microsoft.com/office/drawing/2014/chart" uri="{C3380CC4-5D6E-409C-BE32-E72D297353CC}">
              <c16:uniqueId val="{00000001-FD51-4B46-96D4-2A2DDB3CB04E}"/>
            </c:ext>
          </c:extLst>
        </c:ser>
        <c:dLbls>
          <c:showLegendKey val="0"/>
          <c:showVal val="0"/>
          <c:showCatName val="0"/>
          <c:showSerName val="0"/>
          <c:showPercent val="0"/>
          <c:showBubbleSize val="0"/>
        </c:dLbls>
        <c:gapWidth val="150"/>
        <c:axId val="118122752"/>
        <c:axId val="118146176"/>
      </c:barChart>
      <c:catAx>
        <c:axId val="118122752"/>
        <c:scaling>
          <c:orientation val="minMax"/>
        </c:scaling>
        <c:delete val="0"/>
        <c:axPos val="b"/>
        <c:numFmt formatCode="General" sourceLinked="0"/>
        <c:majorTickMark val="out"/>
        <c:minorTickMark val="none"/>
        <c:tickLblPos val="nextTo"/>
        <c:spPr>
          <a:ln>
            <a:noFill/>
          </a:ln>
        </c:spPr>
        <c:txPr>
          <a:bodyPr/>
          <a:lstStyle/>
          <a:p>
            <a:pPr>
              <a:defRPr sz="1050" b="1"/>
            </a:pPr>
            <a:endParaRPr lang="en-US"/>
          </a:p>
        </c:txPr>
        <c:crossAx val="118146176"/>
        <c:crosses val="autoZero"/>
        <c:auto val="1"/>
        <c:lblAlgn val="ctr"/>
        <c:lblOffset val="100"/>
        <c:noMultiLvlLbl val="0"/>
      </c:catAx>
      <c:valAx>
        <c:axId val="118146176"/>
        <c:scaling>
          <c:orientation val="minMax"/>
        </c:scaling>
        <c:delete val="1"/>
        <c:axPos val="l"/>
        <c:numFmt formatCode="0%" sourceLinked="1"/>
        <c:majorTickMark val="out"/>
        <c:minorTickMark val="none"/>
        <c:tickLblPos val="nextTo"/>
        <c:crossAx val="118122752"/>
        <c:crosses val="autoZero"/>
        <c:crossBetween val="between"/>
      </c:valAx>
    </c:plotArea>
    <c:legend>
      <c:legendPos val="t"/>
      <c:layout>
        <c:manualLayout>
          <c:xMode val="edge"/>
          <c:yMode val="edge"/>
          <c:x val="0.33634698737539359"/>
          <c:y val="0.1032969099888417"/>
          <c:w val="0.32730587423175533"/>
          <c:h val="6.2223171143967526E-2"/>
        </c:manualLayout>
      </c:layout>
      <c:overlay val="0"/>
      <c:spPr>
        <a:ln>
          <a:solidFill>
            <a:schemeClr val="bg1">
              <a:lumMod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16666666666665E-2"/>
          <c:y val="0.28000241781976337"/>
          <c:w val="0.95416666666666672"/>
          <c:h val="0.59135742769882382"/>
        </c:manualLayout>
      </c:layout>
      <c:barChart>
        <c:barDir val="col"/>
        <c:grouping val="clustered"/>
        <c:varyColors val="0"/>
        <c:ser>
          <c:idx val="0"/>
          <c:order val="0"/>
          <c:tx>
            <c:strRef>
              <c:f>Sheet1!$B$1</c:f>
              <c:strCache>
                <c:ptCount val="1"/>
                <c:pt idx="0">
                  <c:v>Support</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Restore right to vote to people convicted of felony after no longer in prison</c:v>
                </c:pt>
              </c:strCache>
            </c:strRef>
          </c:cat>
          <c:val>
            <c:numRef>
              <c:f>Sheet1!$B$2</c:f>
              <c:numCache>
                <c:formatCode>0%</c:formatCode>
                <c:ptCount val="1"/>
                <c:pt idx="0">
                  <c:v>0.51</c:v>
                </c:pt>
              </c:numCache>
            </c:numRef>
          </c:val>
          <c:extLst>
            <c:ext xmlns:c16="http://schemas.microsoft.com/office/drawing/2014/chart" uri="{C3380CC4-5D6E-409C-BE32-E72D297353CC}">
              <c16:uniqueId val="{00000000-9405-4D77-8405-FA8D8B9DC5A9}"/>
            </c:ext>
          </c:extLst>
        </c:ser>
        <c:ser>
          <c:idx val="1"/>
          <c:order val="1"/>
          <c:tx>
            <c:strRef>
              <c:f>Sheet1!$C$1</c:f>
              <c:strCache>
                <c:ptCount val="1"/>
                <c:pt idx="0">
                  <c:v>Oppose</c:v>
                </c:pt>
              </c:strCache>
            </c:strRef>
          </c:tx>
          <c:spPr>
            <a:solidFill>
              <a:schemeClr val="accent4"/>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Restore right to vote to people convicted of felony after no longer in prison</c:v>
                </c:pt>
              </c:strCache>
            </c:strRef>
          </c:cat>
          <c:val>
            <c:numRef>
              <c:f>Sheet1!$C$2</c:f>
              <c:numCache>
                <c:formatCode>0%</c:formatCode>
                <c:ptCount val="1"/>
                <c:pt idx="0">
                  <c:v>0.27</c:v>
                </c:pt>
              </c:numCache>
            </c:numRef>
          </c:val>
          <c:extLst>
            <c:ext xmlns:c16="http://schemas.microsoft.com/office/drawing/2014/chart" uri="{C3380CC4-5D6E-409C-BE32-E72D297353CC}">
              <c16:uniqueId val="{00000001-9405-4D77-8405-FA8D8B9DC5A9}"/>
            </c:ext>
          </c:extLst>
        </c:ser>
        <c:ser>
          <c:idx val="2"/>
          <c:order val="2"/>
          <c:tx>
            <c:strRef>
              <c:f>Sheet1!$D$1</c:f>
              <c:strCache>
                <c:ptCount val="1"/>
                <c:pt idx="0">
                  <c:v>No opinion</c:v>
                </c:pt>
              </c:strCache>
            </c:strRef>
          </c:tx>
          <c:spPr>
            <a:solidFill>
              <a:schemeClr val="bg1">
                <a:lumMod val="75000"/>
              </a:schemeClr>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Restore right to vote to people convicted of felony after no longer in prison</c:v>
                </c:pt>
              </c:strCache>
            </c:strRef>
          </c:cat>
          <c:val>
            <c:numRef>
              <c:f>Sheet1!$D$2</c:f>
              <c:numCache>
                <c:formatCode>0%</c:formatCode>
                <c:ptCount val="1"/>
                <c:pt idx="0">
                  <c:v>0.22</c:v>
                </c:pt>
              </c:numCache>
            </c:numRef>
          </c:val>
          <c:extLst>
            <c:ext xmlns:c16="http://schemas.microsoft.com/office/drawing/2014/chart" uri="{C3380CC4-5D6E-409C-BE32-E72D297353CC}">
              <c16:uniqueId val="{00000002-9405-4D77-8405-FA8D8B9DC5A9}"/>
            </c:ext>
          </c:extLst>
        </c:ser>
        <c:dLbls>
          <c:showLegendKey val="0"/>
          <c:showVal val="0"/>
          <c:showCatName val="0"/>
          <c:showSerName val="0"/>
          <c:showPercent val="0"/>
          <c:showBubbleSize val="0"/>
        </c:dLbls>
        <c:gapWidth val="60"/>
        <c:axId val="119961088"/>
        <c:axId val="119962624"/>
      </c:barChart>
      <c:catAx>
        <c:axId val="119961088"/>
        <c:scaling>
          <c:orientation val="minMax"/>
        </c:scaling>
        <c:delete val="1"/>
        <c:axPos val="b"/>
        <c:numFmt formatCode="General" sourceLinked="0"/>
        <c:majorTickMark val="out"/>
        <c:minorTickMark val="none"/>
        <c:tickLblPos val="nextTo"/>
        <c:crossAx val="119962624"/>
        <c:crosses val="autoZero"/>
        <c:auto val="1"/>
        <c:lblAlgn val="ctr"/>
        <c:lblOffset val="100"/>
        <c:noMultiLvlLbl val="0"/>
      </c:catAx>
      <c:valAx>
        <c:axId val="119962624"/>
        <c:scaling>
          <c:orientation val="minMax"/>
        </c:scaling>
        <c:delete val="1"/>
        <c:axPos val="l"/>
        <c:numFmt formatCode="0%" sourceLinked="1"/>
        <c:majorTickMark val="out"/>
        <c:minorTickMark val="none"/>
        <c:tickLblPos val="nextTo"/>
        <c:crossAx val="119961088"/>
        <c:crosses val="autoZero"/>
        <c:crossBetween val="between"/>
      </c:valAx>
    </c:plotArea>
    <c:legend>
      <c:legendPos val="t"/>
      <c:overlay val="0"/>
      <c:spPr>
        <a:ln>
          <a:solidFill>
            <a:schemeClr val="bg1">
              <a:lumMod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9924077064313"/>
          <c:y val="0"/>
          <c:w val="0.68690736041793621"/>
          <c:h val="0.94496095502896782"/>
        </c:manualLayout>
      </c:layout>
      <c:barChart>
        <c:barDir val="bar"/>
        <c:grouping val="clustered"/>
        <c:varyColors val="0"/>
        <c:ser>
          <c:idx val="0"/>
          <c:order val="0"/>
          <c:tx>
            <c:strRef>
              <c:f>Sheet1!$B$1</c:f>
              <c:strCache>
                <c:ptCount val="1"/>
                <c:pt idx="0">
                  <c:v>Column2</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B37E-4A04-9334-820F4A18E8A1}"/>
              </c:ext>
            </c:extLst>
          </c:dPt>
          <c:dPt>
            <c:idx val="1"/>
            <c:invertIfNegative val="0"/>
            <c:bubble3D val="0"/>
            <c:extLst>
              <c:ext xmlns:c16="http://schemas.microsoft.com/office/drawing/2014/chart" uri="{C3380CC4-5D6E-409C-BE32-E72D297353CC}">
                <c16:uniqueId val="{00000001-B37E-4A04-9334-820F4A18E8A1}"/>
              </c:ext>
            </c:extLst>
          </c:dPt>
          <c:dPt>
            <c:idx val="2"/>
            <c:invertIfNegative val="0"/>
            <c:bubble3D val="0"/>
            <c:extLst>
              <c:ext xmlns:c16="http://schemas.microsoft.com/office/drawing/2014/chart" uri="{C3380CC4-5D6E-409C-BE32-E72D297353CC}">
                <c16:uniqueId val="{00000002-B37E-4A04-9334-820F4A18E8A1}"/>
              </c:ext>
            </c:extLst>
          </c:dPt>
          <c:dPt>
            <c:idx val="3"/>
            <c:invertIfNegative val="0"/>
            <c:bubble3D val="0"/>
            <c:extLst>
              <c:ext xmlns:c16="http://schemas.microsoft.com/office/drawing/2014/chart" uri="{C3380CC4-5D6E-409C-BE32-E72D297353CC}">
                <c16:uniqueId val="{00000003-B37E-4A04-9334-820F4A18E8A1}"/>
              </c:ext>
            </c:extLst>
          </c:dPt>
          <c:dPt>
            <c:idx val="4"/>
            <c:invertIfNegative val="0"/>
            <c:bubble3D val="0"/>
            <c:extLst>
              <c:ext xmlns:c16="http://schemas.microsoft.com/office/drawing/2014/chart" uri="{C3380CC4-5D6E-409C-BE32-E72D297353CC}">
                <c16:uniqueId val="{00000004-B37E-4A04-9334-820F4A18E8A1}"/>
              </c:ext>
            </c:extLst>
          </c:dPt>
          <c:dPt>
            <c:idx val="6"/>
            <c:invertIfNegative val="0"/>
            <c:bubble3D val="0"/>
            <c:spPr>
              <a:solidFill>
                <a:schemeClr val="accent4"/>
              </a:solidFill>
            </c:spPr>
            <c:extLst>
              <c:ext xmlns:c16="http://schemas.microsoft.com/office/drawing/2014/chart" uri="{C3380CC4-5D6E-409C-BE32-E72D297353CC}">
                <c16:uniqueId val="{00000006-B37E-4A04-9334-820F4A18E8A1}"/>
              </c:ext>
            </c:extLst>
          </c:dPt>
          <c:dPt>
            <c:idx val="7"/>
            <c:invertIfNegative val="0"/>
            <c:bubble3D val="0"/>
            <c:extLst>
              <c:ext xmlns:c16="http://schemas.microsoft.com/office/drawing/2014/chart" uri="{C3380CC4-5D6E-409C-BE32-E72D297353CC}">
                <c16:uniqueId val="{00000007-B37E-4A04-9334-820F4A18E8A1}"/>
              </c:ext>
            </c:extLst>
          </c:dPt>
          <c:dPt>
            <c:idx val="8"/>
            <c:invertIfNegative val="0"/>
            <c:bubble3D val="0"/>
            <c:spPr>
              <a:solidFill>
                <a:schemeClr val="accent4"/>
              </a:solidFill>
            </c:spPr>
            <c:extLst>
              <c:ext xmlns:c16="http://schemas.microsoft.com/office/drawing/2014/chart" uri="{C3380CC4-5D6E-409C-BE32-E72D297353CC}">
                <c16:uniqueId val="{00000009-B37E-4A04-9334-820F4A18E8A1}"/>
              </c:ext>
            </c:extLst>
          </c:dPt>
          <c:dLbls>
            <c:dLbl>
              <c:idx val="2"/>
              <c:spPr/>
              <c:txPr>
                <a:bodyPr/>
                <a:lstStyle/>
                <a:p>
                  <a:pPr>
                    <a:defRPr sz="11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37E-4A04-9334-820F4A18E8A1}"/>
                </c:ext>
              </c:extLst>
            </c:dLbl>
            <c:dLbl>
              <c:idx val="6"/>
              <c:spPr/>
              <c:txPr>
                <a:bodyPr/>
                <a:lstStyle/>
                <a:p>
                  <a:pPr>
                    <a:defRPr sz="1100" b="1">
                      <a:solidFill>
                        <a:schemeClr val="accent4"/>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B37E-4A04-9334-820F4A18E8A1}"/>
                </c:ext>
              </c:extLst>
            </c:dLbl>
            <c:dLbl>
              <c:idx val="8"/>
              <c:spPr/>
              <c:txPr>
                <a:bodyPr/>
                <a:lstStyle/>
                <a:p>
                  <a:pPr>
                    <a:defRPr sz="1100" b="1">
                      <a:solidFill>
                        <a:schemeClr val="accent4"/>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B37E-4A04-9334-820F4A18E8A1}"/>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Racism, discrimination</c:v>
                </c:pt>
                <c:pt idx="1">
                  <c:v>Economy, economic issues</c:v>
                </c:pt>
                <c:pt idx="2">
                  <c:v>Illegal immigrants, immigration</c:v>
                </c:pt>
                <c:pt idx="3">
                  <c:v>Roads, highway, infrastructure</c:v>
                </c:pt>
                <c:pt idx="4">
                  <c:v>Criticisms of GOP, GOP legislature</c:v>
                </c:pt>
                <c:pt idx="5">
                  <c:v>Jobs, employment, more jobs</c:v>
                </c:pt>
                <c:pt idx="6">
                  <c:v>Teachers' pay, higher pay</c:v>
                </c:pt>
                <c:pt idx="7">
                  <c:v>Healthcare, affordable healthcare</c:v>
                </c:pt>
                <c:pt idx="8">
                  <c:v>Education, schools, quality of education</c:v>
                </c:pt>
              </c:strCache>
            </c:strRef>
          </c:cat>
          <c:val>
            <c:numRef>
              <c:f>Sheet1!$B$2:$B$10</c:f>
              <c:numCache>
                <c:formatCode>0%</c:formatCode>
                <c:ptCount val="9"/>
                <c:pt idx="0">
                  <c:v>0.04</c:v>
                </c:pt>
                <c:pt idx="1">
                  <c:v>0.04</c:v>
                </c:pt>
                <c:pt idx="2">
                  <c:v>0.05</c:v>
                </c:pt>
                <c:pt idx="3">
                  <c:v>0.05</c:v>
                </c:pt>
                <c:pt idx="4">
                  <c:v>0.05</c:v>
                </c:pt>
                <c:pt idx="5">
                  <c:v>0.05</c:v>
                </c:pt>
                <c:pt idx="6">
                  <c:v>0.06</c:v>
                </c:pt>
                <c:pt idx="7">
                  <c:v>0.08</c:v>
                </c:pt>
                <c:pt idx="8">
                  <c:v>0.15</c:v>
                </c:pt>
              </c:numCache>
            </c:numRef>
          </c:val>
          <c:extLst>
            <c:ext xmlns:c16="http://schemas.microsoft.com/office/drawing/2014/chart" uri="{C3380CC4-5D6E-409C-BE32-E72D297353CC}">
              <c16:uniqueId val="{0000000A-B37E-4A04-9334-820F4A18E8A1}"/>
            </c:ext>
          </c:extLst>
        </c:ser>
        <c:ser>
          <c:idx val="1"/>
          <c:order val="1"/>
          <c:tx>
            <c:strRef>
              <c:f>Sheet1!$C$1</c:f>
              <c:strCache>
                <c:ptCount val="1"/>
                <c:pt idx="0">
                  <c:v>Column3</c:v>
                </c:pt>
              </c:strCache>
            </c:strRef>
          </c:tx>
          <c:invertIfNegative val="0"/>
          <c:cat>
            <c:strRef>
              <c:f>Sheet1!$A$2:$A$10</c:f>
              <c:strCache>
                <c:ptCount val="9"/>
                <c:pt idx="0">
                  <c:v>Racism, discrimination</c:v>
                </c:pt>
                <c:pt idx="1">
                  <c:v>Economy, economic issues</c:v>
                </c:pt>
                <c:pt idx="2">
                  <c:v>Illegal immigrants, immigration</c:v>
                </c:pt>
                <c:pt idx="3">
                  <c:v>Roads, highway, infrastructure</c:v>
                </c:pt>
                <c:pt idx="4">
                  <c:v>Criticisms of GOP, GOP legislature</c:v>
                </c:pt>
                <c:pt idx="5">
                  <c:v>Jobs, employment, more jobs</c:v>
                </c:pt>
                <c:pt idx="6">
                  <c:v>Teachers' pay, higher pay</c:v>
                </c:pt>
                <c:pt idx="7">
                  <c:v>Healthcare, affordable healthcare</c:v>
                </c:pt>
                <c:pt idx="8">
                  <c:v>Education, schools, quality of education</c:v>
                </c:pt>
              </c:strCache>
            </c:strRef>
          </c:cat>
          <c:val>
            <c:numRef>
              <c:f>Sheet1!$C$2:$C$10</c:f>
              <c:numCache>
                <c:formatCode>General</c:formatCode>
                <c:ptCount val="9"/>
              </c:numCache>
            </c:numRef>
          </c:val>
          <c:extLst>
            <c:ext xmlns:c16="http://schemas.microsoft.com/office/drawing/2014/chart" uri="{C3380CC4-5D6E-409C-BE32-E72D297353CC}">
              <c16:uniqueId val="{0000000B-B37E-4A04-9334-820F4A18E8A1}"/>
            </c:ext>
          </c:extLst>
        </c:ser>
        <c:dLbls>
          <c:showLegendKey val="0"/>
          <c:showVal val="0"/>
          <c:showCatName val="0"/>
          <c:showSerName val="0"/>
          <c:showPercent val="0"/>
          <c:showBubbleSize val="0"/>
        </c:dLbls>
        <c:gapWidth val="0"/>
        <c:overlap val="60"/>
        <c:axId val="97150464"/>
        <c:axId val="97152000"/>
      </c:barChart>
      <c:catAx>
        <c:axId val="97150464"/>
        <c:scaling>
          <c:orientation val="minMax"/>
        </c:scaling>
        <c:delete val="0"/>
        <c:axPos val="l"/>
        <c:numFmt formatCode="General" sourceLinked="0"/>
        <c:majorTickMark val="out"/>
        <c:minorTickMark val="none"/>
        <c:tickLblPos val="nextTo"/>
        <c:spPr>
          <a:ln>
            <a:noFill/>
          </a:ln>
        </c:spPr>
        <c:txPr>
          <a:bodyPr/>
          <a:lstStyle/>
          <a:p>
            <a:pPr algn="r">
              <a:defRPr sz="1100" b="1"/>
            </a:pPr>
            <a:endParaRPr lang="en-US"/>
          </a:p>
        </c:txPr>
        <c:crossAx val="97152000"/>
        <c:crosses val="autoZero"/>
        <c:auto val="1"/>
        <c:lblAlgn val="ctr"/>
        <c:lblOffset val="0"/>
        <c:noMultiLvlLbl val="0"/>
      </c:catAx>
      <c:valAx>
        <c:axId val="97152000"/>
        <c:scaling>
          <c:orientation val="minMax"/>
        </c:scaling>
        <c:delete val="1"/>
        <c:axPos val="b"/>
        <c:numFmt formatCode="0%" sourceLinked="1"/>
        <c:majorTickMark val="out"/>
        <c:minorTickMark val="none"/>
        <c:tickLblPos val="nextTo"/>
        <c:crossAx val="97150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825353747643619"/>
          <c:y val="0.10721893702306678"/>
          <c:w val="0.52641725900233538"/>
          <c:h val="0.85815697229304422"/>
        </c:manualLayout>
      </c:layout>
      <c:barChart>
        <c:barDir val="bar"/>
        <c:grouping val="stacked"/>
        <c:varyColors val="0"/>
        <c:ser>
          <c:idx val="0"/>
          <c:order val="0"/>
          <c:tx>
            <c:strRef>
              <c:f>Sheet1!$B$1</c:f>
              <c:strCache>
                <c:ptCount val="1"/>
                <c:pt idx="0">
                  <c:v>Government should have major role in dealing with this</c:v>
                </c:pt>
              </c:strCache>
            </c:strRef>
          </c:tx>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Access to K through 12 public education</c:v>
                </c:pt>
                <c:pt idx="1">
                  <c:v>Equal pay for equal work regardless of race</c:v>
                </c:pt>
                <c:pt idx="2">
                  <c:v>Ensure healthcare to those struggling to make ends meet</c:v>
                </c:pt>
                <c:pt idx="3">
                  <c:v>Ensure access to food to those struggling to make ends meet</c:v>
                </c:pt>
                <c:pt idx="4">
                  <c:v>Affordable healthcare</c:v>
                </c:pt>
                <c:pt idx="5">
                  <c:v>Equal pay for equal work regardless of gender</c:v>
                </c:pt>
                <c:pt idx="6">
                  <c:v>Access to affordable housing</c:v>
                </c:pt>
                <c:pt idx="7">
                  <c:v>Affordable utility costs</c:v>
                </c:pt>
                <c:pt idx="8">
                  <c:v>Affordable higher education</c:v>
                </c:pt>
                <c:pt idx="9">
                  <c:v>Remove barriers to opportunity for POC</c:v>
                </c:pt>
                <c:pt idx="10">
                  <c:v>Reduce income inequality</c:v>
                </c:pt>
                <c:pt idx="11">
                  <c:v>Reduce the concentration of wealth at the top</c:v>
                </c:pt>
              </c:strCache>
            </c:strRef>
          </c:cat>
          <c:val>
            <c:numRef>
              <c:f>Sheet1!$B$2:$B$13</c:f>
              <c:numCache>
                <c:formatCode>0%</c:formatCode>
                <c:ptCount val="12"/>
                <c:pt idx="0">
                  <c:v>0.57999999999999996</c:v>
                </c:pt>
                <c:pt idx="1">
                  <c:v>0.52</c:v>
                </c:pt>
                <c:pt idx="2">
                  <c:v>0.48</c:v>
                </c:pt>
                <c:pt idx="3">
                  <c:v>0.43</c:v>
                </c:pt>
                <c:pt idx="4">
                  <c:v>0.5</c:v>
                </c:pt>
                <c:pt idx="5">
                  <c:v>0.47</c:v>
                </c:pt>
                <c:pt idx="6">
                  <c:v>0.38</c:v>
                </c:pt>
                <c:pt idx="7">
                  <c:v>0.32</c:v>
                </c:pt>
                <c:pt idx="8">
                  <c:v>0.37</c:v>
                </c:pt>
                <c:pt idx="9">
                  <c:v>0.38</c:v>
                </c:pt>
                <c:pt idx="10">
                  <c:v>0.33</c:v>
                </c:pt>
                <c:pt idx="11">
                  <c:v>0.32</c:v>
                </c:pt>
              </c:numCache>
            </c:numRef>
          </c:val>
          <c:extLst>
            <c:ext xmlns:c16="http://schemas.microsoft.com/office/drawing/2014/chart" uri="{C3380CC4-5D6E-409C-BE32-E72D297353CC}">
              <c16:uniqueId val="{00000000-D643-422E-8D53-A2FF9755C5A9}"/>
            </c:ext>
          </c:extLst>
        </c:ser>
        <c:ser>
          <c:idx val="1"/>
          <c:order val="1"/>
          <c:tx>
            <c:strRef>
              <c:f>Sheet1!$C$1</c:f>
              <c:strCache>
                <c:ptCount val="1"/>
                <c:pt idx="0">
                  <c:v>Government should have some role</c:v>
                </c:pt>
              </c:strCache>
            </c:strRef>
          </c:tx>
          <c:invertIfNegative val="0"/>
          <c:dLbls>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Access to K through 12 public education</c:v>
                </c:pt>
                <c:pt idx="1">
                  <c:v>Equal pay for equal work regardless of race</c:v>
                </c:pt>
                <c:pt idx="2">
                  <c:v>Ensure healthcare to those struggling to make ends meet</c:v>
                </c:pt>
                <c:pt idx="3">
                  <c:v>Ensure access to food to those struggling to make ends meet</c:v>
                </c:pt>
                <c:pt idx="4">
                  <c:v>Affordable healthcare</c:v>
                </c:pt>
                <c:pt idx="5">
                  <c:v>Equal pay for equal work regardless of gender</c:v>
                </c:pt>
                <c:pt idx="6">
                  <c:v>Access to affordable housing</c:v>
                </c:pt>
                <c:pt idx="7">
                  <c:v>Affordable utility costs</c:v>
                </c:pt>
                <c:pt idx="8">
                  <c:v>Affordable higher education</c:v>
                </c:pt>
                <c:pt idx="9">
                  <c:v>Remove barriers to opportunity for POC</c:v>
                </c:pt>
                <c:pt idx="10">
                  <c:v>Reduce income inequality</c:v>
                </c:pt>
                <c:pt idx="11">
                  <c:v>Reduce the concentration of wealth at the top</c:v>
                </c:pt>
              </c:strCache>
            </c:strRef>
          </c:cat>
          <c:val>
            <c:numRef>
              <c:f>Sheet1!$C$2:$C$13</c:f>
              <c:numCache>
                <c:formatCode>0%</c:formatCode>
                <c:ptCount val="12"/>
                <c:pt idx="0">
                  <c:v>0.28000000000000003</c:v>
                </c:pt>
                <c:pt idx="1">
                  <c:v>0.32</c:v>
                </c:pt>
                <c:pt idx="2">
                  <c:v>0.32</c:v>
                </c:pt>
                <c:pt idx="3">
                  <c:v>0.36</c:v>
                </c:pt>
                <c:pt idx="4">
                  <c:v>0.27</c:v>
                </c:pt>
                <c:pt idx="5">
                  <c:v>0.28000000000000003</c:v>
                </c:pt>
                <c:pt idx="6">
                  <c:v>0.36</c:v>
                </c:pt>
                <c:pt idx="7">
                  <c:v>0.42</c:v>
                </c:pt>
                <c:pt idx="8">
                  <c:v>0.36</c:v>
                </c:pt>
                <c:pt idx="9">
                  <c:v>0.31</c:v>
                </c:pt>
                <c:pt idx="10">
                  <c:v>0.27</c:v>
                </c:pt>
                <c:pt idx="11">
                  <c:v>0.22</c:v>
                </c:pt>
              </c:numCache>
            </c:numRef>
          </c:val>
          <c:extLst>
            <c:ext xmlns:c16="http://schemas.microsoft.com/office/drawing/2014/chart" uri="{C3380CC4-5D6E-409C-BE32-E72D297353CC}">
              <c16:uniqueId val="{00000001-D643-422E-8D53-A2FF9755C5A9}"/>
            </c:ext>
          </c:extLst>
        </c:ser>
        <c:dLbls>
          <c:showLegendKey val="0"/>
          <c:showVal val="0"/>
          <c:showCatName val="0"/>
          <c:showSerName val="0"/>
          <c:showPercent val="0"/>
          <c:showBubbleSize val="0"/>
        </c:dLbls>
        <c:gapWidth val="19"/>
        <c:overlap val="100"/>
        <c:axId val="42939136"/>
        <c:axId val="42940672"/>
      </c:barChart>
      <c:catAx>
        <c:axId val="42939136"/>
        <c:scaling>
          <c:orientation val="maxMin"/>
        </c:scaling>
        <c:delete val="0"/>
        <c:axPos val="l"/>
        <c:numFmt formatCode="General" sourceLinked="0"/>
        <c:majorTickMark val="none"/>
        <c:minorTickMark val="none"/>
        <c:tickLblPos val="nextTo"/>
        <c:spPr>
          <a:ln>
            <a:noFill/>
          </a:ln>
        </c:spPr>
        <c:txPr>
          <a:bodyPr/>
          <a:lstStyle/>
          <a:p>
            <a:pPr>
              <a:defRPr sz="1050"/>
            </a:pPr>
            <a:endParaRPr lang="en-US"/>
          </a:p>
        </c:txPr>
        <c:crossAx val="42940672"/>
        <c:crosses val="autoZero"/>
        <c:auto val="1"/>
        <c:lblAlgn val="ctr"/>
        <c:lblOffset val="0"/>
        <c:noMultiLvlLbl val="0"/>
      </c:catAx>
      <c:valAx>
        <c:axId val="42940672"/>
        <c:scaling>
          <c:orientation val="minMax"/>
          <c:max val="0.85000000000000009"/>
          <c:min val="0"/>
        </c:scaling>
        <c:delete val="1"/>
        <c:axPos val="t"/>
        <c:numFmt formatCode="0%" sourceLinked="1"/>
        <c:majorTickMark val="out"/>
        <c:minorTickMark val="none"/>
        <c:tickLblPos val="nextTo"/>
        <c:crossAx val="42939136"/>
        <c:crosses val="autoZero"/>
        <c:crossBetween val="between"/>
      </c:valAx>
    </c:plotArea>
    <c:legend>
      <c:legendPos val="t"/>
      <c:overlay val="0"/>
      <c:spPr>
        <a:ln>
          <a:solidFill>
            <a:schemeClr val="tx1">
              <a:lumMod val="65000"/>
              <a:lumOff val="35000"/>
            </a:schemeClr>
          </a:solidFill>
        </a:ln>
      </c:spPr>
      <c:txPr>
        <a:bodyPr/>
        <a:lstStyle/>
        <a:p>
          <a:pPr>
            <a:defRPr sz="1000">
              <a:solidFill>
                <a:schemeClr val="tx1">
                  <a:lumMod val="65000"/>
                  <a:lumOff val="3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67253644815487E-2"/>
          <c:y val="0.28308393777589075"/>
          <c:w val="0.926865492710369"/>
          <c:h val="0.60666241442401836"/>
        </c:manualLayout>
      </c:layout>
      <c:barChart>
        <c:barDir val="col"/>
        <c:grouping val="stacked"/>
        <c:varyColors val="0"/>
        <c:ser>
          <c:idx val="0"/>
          <c:order val="0"/>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Optimistic</c:v>
                </c:pt>
                <c:pt idx="1">
                  <c:v>Neutral</c:v>
                </c:pt>
                <c:pt idx="2">
                  <c:v>Concerned</c:v>
                </c:pt>
              </c:strCache>
            </c:strRef>
          </c:cat>
          <c:val>
            <c:numRef>
              <c:f>Sheet1!$B$2:$D$2</c:f>
              <c:numCache>
                <c:formatCode>General</c:formatCode>
                <c:ptCount val="3"/>
                <c:pt idx="0" formatCode="0%">
                  <c:v>0.18</c:v>
                </c:pt>
              </c:numCache>
            </c:numRef>
          </c:val>
          <c:extLst>
            <c:ext xmlns:c16="http://schemas.microsoft.com/office/drawing/2014/chart" uri="{C3380CC4-5D6E-409C-BE32-E72D297353CC}">
              <c16:uniqueId val="{00000000-634D-4509-A01A-B4D24DF2CB1F}"/>
            </c:ext>
          </c:extLst>
        </c:ser>
        <c:ser>
          <c:idx val="1"/>
          <c:order val="1"/>
          <c:invertIfNegative val="0"/>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Optimistic</c:v>
                </c:pt>
                <c:pt idx="1">
                  <c:v>Neutral</c:v>
                </c:pt>
                <c:pt idx="2">
                  <c:v>Concerned</c:v>
                </c:pt>
              </c:strCache>
            </c:strRef>
          </c:cat>
          <c:val>
            <c:numRef>
              <c:f>Sheet1!$B$3:$D$3</c:f>
              <c:numCache>
                <c:formatCode>General</c:formatCode>
                <c:ptCount val="3"/>
                <c:pt idx="0" formatCode="0%">
                  <c:v>0.39</c:v>
                </c:pt>
              </c:numCache>
            </c:numRef>
          </c:val>
          <c:extLst>
            <c:ext xmlns:c16="http://schemas.microsoft.com/office/drawing/2014/chart" uri="{C3380CC4-5D6E-409C-BE32-E72D297353CC}">
              <c16:uniqueId val="{00000001-634D-4509-A01A-B4D24DF2CB1F}"/>
            </c:ext>
          </c:extLst>
        </c:ser>
        <c:ser>
          <c:idx val="2"/>
          <c:order val="2"/>
          <c:invertIfNegative val="0"/>
          <c:dLbls>
            <c:dLbl>
              <c:idx val="1"/>
              <c:layout>
                <c:manualLayout>
                  <c:x val="9.2405508812779657E-3"/>
                  <c:y val="-0.162858644418136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4D-4509-A01A-B4D24DF2CB1F}"/>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Optimistic</c:v>
                </c:pt>
                <c:pt idx="1">
                  <c:v>Neutral</c:v>
                </c:pt>
                <c:pt idx="2">
                  <c:v>Concerned</c:v>
                </c:pt>
              </c:strCache>
            </c:strRef>
          </c:cat>
          <c:val>
            <c:numRef>
              <c:f>Sheet1!$B$4:$D$4</c:f>
              <c:numCache>
                <c:formatCode>0%</c:formatCode>
                <c:ptCount val="3"/>
                <c:pt idx="1">
                  <c:v>0.25</c:v>
                </c:pt>
              </c:numCache>
            </c:numRef>
          </c:val>
          <c:extLst>
            <c:ext xmlns:c16="http://schemas.microsoft.com/office/drawing/2014/chart" uri="{C3380CC4-5D6E-409C-BE32-E72D297353CC}">
              <c16:uniqueId val="{00000003-634D-4509-A01A-B4D24DF2CB1F}"/>
            </c:ext>
          </c:extLst>
        </c:ser>
        <c:ser>
          <c:idx val="3"/>
          <c:order val="3"/>
          <c:spPr>
            <a:solidFill>
              <a:schemeClr val="accent4"/>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Optimistic</c:v>
                </c:pt>
                <c:pt idx="1">
                  <c:v>Neutral</c:v>
                </c:pt>
                <c:pt idx="2">
                  <c:v>Concerned</c:v>
                </c:pt>
              </c:strCache>
            </c:strRef>
          </c:cat>
          <c:val>
            <c:numRef>
              <c:f>Sheet1!$B$5:$D$5</c:f>
              <c:numCache>
                <c:formatCode>General</c:formatCode>
                <c:ptCount val="3"/>
                <c:pt idx="2" formatCode="0%">
                  <c:v>0.13</c:v>
                </c:pt>
              </c:numCache>
            </c:numRef>
          </c:val>
          <c:extLst>
            <c:ext xmlns:c16="http://schemas.microsoft.com/office/drawing/2014/chart" uri="{C3380CC4-5D6E-409C-BE32-E72D297353CC}">
              <c16:uniqueId val="{00000004-634D-4509-A01A-B4D24DF2CB1F}"/>
            </c:ext>
          </c:extLst>
        </c:ser>
        <c:ser>
          <c:idx val="4"/>
          <c:order val="4"/>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Optimistic</c:v>
                </c:pt>
                <c:pt idx="1">
                  <c:v>Neutral</c:v>
                </c:pt>
                <c:pt idx="2">
                  <c:v>Concerned</c:v>
                </c:pt>
              </c:strCache>
            </c:strRef>
          </c:cat>
          <c:val>
            <c:numRef>
              <c:f>Sheet1!$B$6:$D$6</c:f>
              <c:numCache>
                <c:formatCode>General</c:formatCode>
                <c:ptCount val="3"/>
                <c:pt idx="2" formatCode="0%">
                  <c:v>0.05</c:v>
                </c:pt>
              </c:numCache>
            </c:numRef>
          </c:val>
          <c:extLst>
            <c:ext xmlns:c16="http://schemas.microsoft.com/office/drawing/2014/chart" uri="{C3380CC4-5D6E-409C-BE32-E72D297353CC}">
              <c16:uniqueId val="{00000002-5FBE-4FBC-8274-5F1C82FB5644}"/>
            </c:ext>
          </c:extLst>
        </c:ser>
        <c:dLbls>
          <c:showLegendKey val="0"/>
          <c:showVal val="0"/>
          <c:showCatName val="0"/>
          <c:showSerName val="0"/>
          <c:showPercent val="0"/>
          <c:showBubbleSize val="0"/>
        </c:dLbls>
        <c:gapWidth val="90"/>
        <c:overlap val="100"/>
        <c:axId val="43059072"/>
        <c:axId val="43060608"/>
      </c:barChart>
      <c:catAx>
        <c:axId val="43059072"/>
        <c:scaling>
          <c:orientation val="minMax"/>
        </c:scaling>
        <c:delete val="0"/>
        <c:axPos val="b"/>
        <c:numFmt formatCode="General" sourceLinked="1"/>
        <c:majorTickMark val="out"/>
        <c:minorTickMark val="none"/>
        <c:tickLblPos val="nextTo"/>
        <c:spPr>
          <a:ln>
            <a:noFill/>
          </a:ln>
        </c:spPr>
        <c:txPr>
          <a:bodyPr/>
          <a:lstStyle/>
          <a:p>
            <a:pPr>
              <a:defRPr sz="1200" b="1"/>
            </a:pPr>
            <a:endParaRPr lang="en-US"/>
          </a:p>
        </c:txPr>
        <c:crossAx val="43060608"/>
        <c:crosses val="autoZero"/>
        <c:auto val="1"/>
        <c:lblAlgn val="ctr"/>
        <c:lblOffset val="100"/>
        <c:noMultiLvlLbl val="0"/>
      </c:catAx>
      <c:valAx>
        <c:axId val="43060608"/>
        <c:scaling>
          <c:orientation val="minMax"/>
        </c:scaling>
        <c:delete val="1"/>
        <c:axPos val="l"/>
        <c:numFmt formatCode="0%" sourceLinked="1"/>
        <c:majorTickMark val="out"/>
        <c:minorTickMark val="none"/>
        <c:tickLblPos val="nextTo"/>
        <c:crossAx val="43059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9386933813321"/>
          <c:y val="0.10721893702306678"/>
          <c:w val="0.67330613066186684"/>
          <c:h val="0.85815697229304422"/>
        </c:manualLayout>
      </c:layout>
      <c:barChart>
        <c:barDir val="bar"/>
        <c:grouping val="stacked"/>
        <c:varyColors val="0"/>
        <c:ser>
          <c:idx val="0"/>
          <c:order val="0"/>
          <c:tx>
            <c:strRef>
              <c:f>Sheet1!$B$1</c:f>
              <c:strCache>
                <c:ptCount val="1"/>
                <c:pt idx="0">
                  <c:v>Total 8-10</c:v>
                </c:pt>
              </c:strCache>
            </c:strRef>
          </c:tx>
          <c:invertIfNegative val="0"/>
          <c:dPt>
            <c:idx val="5"/>
            <c:invertIfNegative val="0"/>
            <c:bubble3D val="0"/>
            <c:spPr>
              <a:solidFill>
                <a:schemeClr val="accent2"/>
              </a:solidFill>
            </c:spPr>
            <c:extLst>
              <c:ext xmlns:c16="http://schemas.microsoft.com/office/drawing/2014/chart" uri="{C3380CC4-5D6E-409C-BE32-E72D297353CC}">
                <c16:uniqueId val="{00000001-5EE8-455F-846D-A91D9B7F11D5}"/>
              </c:ext>
            </c:extLst>
          </c:dPt>
          <c:dPt>
            <c:idx val="6"/>
            <c:invertIfNegative val="0"/>
            <c:bubble3D val="0"/>
            <c:spPr>
              <a:solidFill>
                <a:schemeClr val="accent2"/>
              </a:solidFill>
            </c:spPr>
            <c:extLst>
              <c:ext xmlns:c16="http://schemas.microsoft.com/office/drawing/2014/chart" uri="{C3380CC4-5D6E-409C-BE32-E72D297353CC}">
                <c16:uniqueId val="{00000003-5EE8-455F-846D-A91D9B7F11D5}"/>
              </c:ext>
            </c:extLst>
          </c:dPt>
          <c:dPt>
            <c:idx val="7"/>
            <c:invertIfNegative val="0"/>
            <c:bubble3D val="0"/>
            <c:spPr>
              <a:solidFill>
                <a:schemeClr val="accent2"/>
              </a:solidFill>
            </c:spPr>
            <c:extLst>
              <c:ext xmlns:c16="http://schemas.microsoft.com/office/drawing/2014/chart" uri="{C3380CC4-5D6E-409C-BE32-E72D297353CC}">
                <c16:uniqueId val="{00000005-5EE8-455F-846D-A91D9B7F11D5}"/>
              </c:ext>
            </c:extLst>
          </c:dPt>
          <c:dLbls>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Earn a wage that supports a family</c:v>
                </c:pt>
                <c:pt idx="1">
                  <c:v>Steady, consistent income</c:v>
                </c:pt>
                <c:pt idx="2">
                  <c:v>Access to affordable health insurance</c:v>
                </c:pt>
                <c:pt idx="3">
                  <c:v>Have a way to save for retirement</c:v>
                </c:pt>
                <c:pt idx="4">
                  <c:v>Have paid sick time</c:v>
                </c:pt>
                <c:pt idx="5">
                  <c:v>Have accomodations for maternity leave</c:v>
                </c:pt>
                <c:pt idx="6">
                  <c:v>Have paid family leave</c:v>
                </c:pt>
                <c:pt idx="7">
                  <c:v>Earn overtime pay</c:v>
                </c:pt>
              </c:strCache>
            </c:strRef>
          </c:cat>
          <c:val>
            <c:numRef>
              <c:f>Sheet1!$B$2:$B$9</c:f>
              <c:numCache>
                <c:formatCode>0%</c:formatCode>
                <c:ptCount val="8"/>
                <c:pt idx="0">
                  <c:v>0.82</c:v>
                </c:pt>
                <c:pt idx="1">
                  <c:v>0.81</c:v>
                </c:pt>
                <c:pt idx="2">
                  <c:v>0.78</c:v>
                </c:pt>
                <c:pt idx="3">
                  <c:v>0.73</c:v>
                </c:pt>
                <c:pt idx="4">
                  <c:v>0.72</c:v>
                </c:pt>
                <c:pt idx="5">
                  <c:v>0.56999999999999995</c:v>
                </c:pt>
                <c:pt idx="6">
                  <c:v>0.54</c:v>
                </c:pt>
                <c:pt idx="7">
                  <c:v>0.5</c:v>
                </c:pt>
              </c:numCache>
            </c:numRef>
          </c:val>
          <c:extLst>
            <c:ext xmlns:c16="http://schemas.microsoft.com/office/drawing/2014/chart" uri="{C3380CC4-5D6E-409C-BE32-E72D297353CC}">
              <c16:uniqueId val="{00000006-5EE8-455F-846D-A91D9B7F11D5}"/>
            </c:ext>
          </c:extLst>
        </c:ser>
        <c:dLbls>
          <c:showLegendKey val="0"/>
          <c:showVal val="0"/>
          <c:showCatName val="0"/>
          <c:showSerName val="0"/>
          <c:showPercent val="0"/>
          <c:showBubbleSize val="0"/>
        </c:dLbls>
        <c:gapWidth val="55"/>
        <c:overlap val="100"/>
        <c:axId val="43713664"/>
        <c:axId val="43715200"/>
      </c:barChart>
      <c:catAx>
        <c:axId val="43713664"/>
        <c:scaling>
          <c:orientation val="maxMin"/>
        </c:scaling>
        <c:delete val="0"/>
        <c:axPos val="l"/>
        <c:numFmt formatCode="General" sourceLinked="0"/>
        <c:majorTickMark val="none"/>
        <c:minorTickMark val="none"/>
        <c:tickLblPos val="nextTo"/>
        <c:spPr>
          <a:ln>
            <a:noFill/>
          </a:ln>
        </c:spPr>
        <c:txPr>
          <a:bodyPr/>
          <a:lstStyle/>
          <a:p>
            <a:pPr>
              <a:defRPr sz="1100" b="0"/>
            </a:pPr>
            <a:endParaRPr lang="en-US"/>
          </a:p>
        </c:txPr>
        <c:crossAx val="43715200"/>
        <c:crosses val="autoZero"/>
        <c:auto val="1"/>
        <c:lblAlgn val="ctr"/>
        <c:lblOffset val="0"/>
        <c:noMultiLvlLbl val="0"/>
      </c:catAx>
      <c:valAx>
        <c:axId val="43715200"/>
        <c:scaling>
          <c:orientation val="minMax"/>
          <c:max val="1"/>
          <c:min val="0"/>
        </c:scaling>
        <c:delete val="1"/>
        <c:axPos val="t"/>
        <c:numFmt formatCode="0%" sourceLinked="1"/>
        <c:majorTickMark val="out"/>
        <c:minorTickMark val="none"/>
        <c:tickLblPos val="nextTo"/>
        <c:crossAx val="437136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56684256950853"/>
          <c:y val="0.10721893702306678"/>
          <c:w val="0.66243315743049147"/>
          <c:h val="0.85815697229304422"/>
        </c:manualLayout>
      </c:layout>
      <c:barChart>
        <c:barDir val="bar"/>
        <c:grouping val="stacked"/>
        <c:varyColors val="0"/>
        <c:ser>
          <c:idx val="0"/>
          <c:order val="0"/>
          <c:tx>
            <c:strRef>
              <c:f>Sheet1!$B$1</c:f>
              <c:strCache>
                <c:ptCount val="1"/>
                <c:pt idx="0">
                  <c:v>Total 8-10</c:v>
                </c:pt>
              </c:strCache>
            </c:strRef>
          </c:tx>
          <c:invertIfNegative val="0"/>
          <c:dPt>
            <c:idx val="4"/>
            <c:invertIfNegative val="0"/>
            <c:bubble3D val="0"/>
            <c:spPr>
              <a:solidFill>
                <a:schemeClr val="accent2"/>
              </a:solidFill>
            </c:spPr>
            <c:extLst>
              <c:ext xmlns:c16="http://schemas.microsoft.com/office/drawing/2014/chart" uri="{C3380CC4-5D6E-409C-BE32-E72D297353CC}">
                <c16:uniqueId val="{00000001-39BF-4290-AF05-246455AF5D21}"/>
              </c:ext>
            </c:extLst>
          </c:dPt>
          <c:dPt>
            <c:idx val="5"/>
            <c:invertIfNegative val="0"/>
            <c:bubble3D val="0"/>
            <c:spPr>
              <a:solidFill>
                <a:schemeClr val="accent2"/>
              </a:solidFill>
            </c:spPr>
            <c:extLst>
              <c:ext xmlns:c16="http://schemas.microsoft.com/office/drawing/2014/chart" uri="{C3380CC4-5D6E-409C-BE32-E72D297353CC}">
                <c16:uniqueId val="{00000003-39BF-4290-AF05-246455AF5D21}"/>
              </c:ext>
            </c:extLst>
          </c:dPt>
          <c:dPt>
            <c:idx val="6"/>
            <c:invertIfNegative val="0"/>
            <c:bubble3D val="0"/>
            <c:spPr>
              <a:solidFill>
                <a:schemeClr val="accent2"/>
              </a:solidFill>
            </c:spPr>
            <c:extLst>
              <c:ext xmlns:c16="http://schemas.microsoft.com/office/drawing/2014/chart" uri="{C3380CC4-5D6E-409C-BE32-E72D297353CC}">
                <c16:uniqueId val="{00000005-39BF-4290-AF05-246455AF5D21}"/>
              </c:ext>
            </c:extLst>
          </c:dPt>
          <c:dPt>
            <c:idx val="7"/>
            <c:invertIfNegative val="0"/>
            <c:bubble3D val="0"/>
            <c:spPr>
              <a:solidFill>
                <a:schemeClr val="accent2"/>
              </a:solidFill>
            </c:spPr>
            <c:extLst>
              <c:ext xmlns:c16="http://schemas.microsoft.com/office/drawing/2014/chart" uri="{C3380CC4-5D6E-409C-BE32-E72D297353CC}">
                <c16:uniqueId val="{00000007-39BF-4290-AF05-246455AF5D21}"/>
              </c:ext>
            </c:extLst>
          </c:dPt>
          <c:dLbls>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 through 12 public schools </c:v>
                </c:pt>
                <c:pt idx="1">
                  <c:v>Roads and infrastructure </c:v>
                </c:pt>
                <c:pt idx="2">
                  <c:v>Disaster and emergency response </c:v>
                </c:pt>
                <c:pt idx="3">
                  <c:v>Healthcare </c:v>
                </c:pt>
                <c:pt idx="4">
                  <c:v>Anti-poverty programs</c:v>
                </c:pt>
                <c:pt idx="5">
                  <c:v>Higher education and universities </c:v>
                </c:pt>
              </c:strCache>
            </c:strRef>
          </c:cat>
          <c:val>
            <c:numRef>
              <c:f>Sheet1!$B$2:$B$7</c:f>
              <c:numCache>
                <c:formatCode>0%</c:formatCode>
                <c:ptCount val="6"/>
                <c:pt idx="0">
                  <c:v>0.76</c:v>
                </c:pt>
                <c:pt idx="1">
                  <c:v>0.75</c:v>
                </c:pt>
                <c:pt idx="2">
                  <c:v>0.72</c:v>
                </c:pt>
                <c:pt idx="3">
                  <c:v>0.63</c:v>
                </c:pt>
                <c:pt idx="4">
                  <c:v>0.5</c:v>
                </c:pt>
                <c:pt idx="5">
                  <c:v>0.49</c:v>
                </c:pt>
              </c:numCache>
            </c:numRef>
          </c:val>
          <c:extLst>
            <c:ext xmlns:c16="http://schemas.microsoft.com/office/drawing/2014/chart" uri="{C3380CC4-5D6E-409C-BE32-E72D297353CC}">
              <c16:uniqueId val="{00000008-39BF-4290-AF05-246455AF5D21}"/>
            </c:ext>
          </c:extLst>
        </c:ser>
        <c:dLbls>
          <c:showLegendKey val="0"/>
          <c:showVal val="0"/>
          <c:showCatName val="0"/>
          <c:showSerName val="0"/>
          <c:showPercent val="0"/>
          <c:showBubbleSize val="0"/>
        </c:dLbls>
        <c:gapWidth val="111"/>
        <c:overlap val="100"/>
        <c:axId val="44761088"/>
        <c:axId val="44762624"/>
      </c:barChart>
      <c:catAx>
        <c:axId val="44761088"/>
        <c:scaling>
          <c:orientation val="maxMin"/>
        </c:scaling>
        <c:delete val="0"/>
        <c:axPos val="l"/>
        <c:numFmt formatCode="General" sourceLinked="0"/>
        <c:majorTickMark val="none"/>
        <c:minorTickMark val="none"/>
        <c:tickLblPos val="nextTo"/>
        <c:spPr>
          <a:ln>
            <a:noFill/>
          </a:ln>
        </c:spPr>
        <c:txPr>
          <a:bodyPr/>
          <a:lstStyle/>
          <a:p>
            <a:pPr>
              <a:defRPr sz="1200" b="0"/>
            </a:pPr>
            <a:endParaRPr lang="en-US"/>
          </a:p>
        </c:txPr>
        <c:crossAx val="44762624"/>
        <c:crosses val="autoZero"/>
        <c:auto val="1"/>
        <c:lblAlgn val="ctr"/>
        <c:lblOffset val="0"/>
        <c:noMultiLvlLbl val="0"/>
      </c:catAx>
      <c:valAx>
        <c:axId val="44762624"/>
        <c:scaling>
          <c:orientation val="minMax"/>
          <c:max val="1"/>
          <c:min val="0"/>
        </c:scaling>
        <c:delete val="1"/>
        <c:axPos val="t"/>
        <c:numFmt formatCode="0%" sourceLinked="1"/>
        <c:majorTickMark val="out"/>
        <c:minorTickMark val="none"/>
        <c:tickLblPos val="nextTo"/>
        <c:crossAx val="447610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7777173647407"/>
          <c:y val="0.10721893702306678"/>
          <c:w val="0.64722222826352593"/>
          <c:h val="0.85815697229304422"/>
        </c:manualLayout>
      </c:layout>
      <c:barChart>
        <c:barDir val="bar"/>
        <c:grouping val="stacked"/>
        <c:varyColors val="0"/>
        <c:ser>
          <c:idx val="2"/>
          <c:order val="0"/>
          <c:tx>
            <c:strRef>
              <c:f>Sheet1!$B$1</c:f>
              <c:strCache>
                <c:ptCount val="1"/>
                <c:pt idx="0">
                  <c:v>Total Agree*</c:v>
                </c:pt>
              </c:strCache>
            </c:strRef>
          </c:tx>
          <c:spPr>
            <a:solidFill>
              <a:schemeClr val="accent1"/>
            </a:solidFill>
          </c:spPr>
          <c:invertIfNegative val="0"/>
          <c:dPt>
            <c:idx val="3"/>
            <c:invertIfNegative val="0"/>
            <c:bubble3D val="0"/>
            <c:spPr>
              <a:solidFill>
                <a:schemeClr val="accent2"/>
              </a:solidFill>
            </c:spPr>
            <c:extLst>
              <c:ext xmlns:c16="http://schemas.microsoft.com/office/drawing/2014/chart" uri="{C3380CC4-5D6E-409C-BE32-E72D297353CC}">
                <c16:uniqueId val="{00000001-4937-4192-8BEE-35C8CAFAAE8F}"/>
              </c:ext>
            </c:extLst>
          </c:dPt>
          <c:dPt>
            <c:idx val="4"/>
            <c:invertIfNegative val="0"/>
            <c:bubble3D val="0"/>
            <c:spPr>
              <a:solidFill>
                <a:schemeClr val="accent2"/>
              </a:solidFill>
            </c:spPr>
            <c:extLst>
              <c:ext xmlns:c16="http://schemas.microsoft.com/office/drawing/2014/chart" uri="{C3380CC4-5D6E-409C-BE32-E72D297353CC}">
                <c16:uniqueId val="{00000003-4937-4192-8BEE-35C8CAFAAE8F}"/>
              </c:ext>
            </c:extLst>
          </c:dPt>
          <c:dPt>
            <c:idx val="5"/>
            <c:invertIfNegative val="0"/>
            <c:bubble3D val="0"/>
            <c:spPr>
              <a:solidFill>
                <a:schemeClr val="accent2"/>
              </a:solidFill>
            </c:spPr>
            <c:extLst>
              <c:ext xmlns:c16="http://schemas.microsoft.com/office/drawing/2014/chart" uri="{C3380CC4-5D6E-409C-BE32-E72D297353CC}">
                <c16:uniqueId val="{00000005-4937-4192-8BEE-35C8CAFAAE8F}"/>
              </c:ext>
            </c:extLst>
          </c:dPt>
          <c:dLbls>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Taxes are a way to ensure we have resources for public education system that allows us to compete on world stage</c:v>
                </c:pt>
                <c:pt idx="1">
                  <c:v>Taxes are a way to ensure resources are available when natural and economic disasters strike</c:v>
                </c:pt>
                <c:pt idx="2">
                  <c:v>Taxes are a way to provide for public needs</c:v>
                </c:pt>
                <c:pt idx="3">
                  <c:v>Taxes help to ensure that communities in need have the resources to achieve their full potential and thrive</c:v>
                </c:pt>
                <c:pt idx="4">
                  <c:v>Taxes are a way to make sure that families in North Carolina have what they need when they fall on hard times</c:v>
                </c:pt>
                <c:pt idx="5">
                  <c:v>Taxes are a way to reduce concentration of income in the hands of the richest few</c:v>
                </c:pt>
              </c:strCache>
            </c:strRef>
          </c:cat>
          <c:val>
            <c:numRef>
              <c:f>Sheet1!$B$2:$B$7</c:f>
              <c:numCache>
                <c:formatCode>0%</c:formatCode>
                <c:ptCount val="6"/>
                <c:pt idx="0">
                  <c:v>0.6</c:v>
                </c:pt>
                <c:pt idx="1">
                  <c:v>0.6</c:v>
                </c:pt>
                <c:pt idx="2">
                  <c:v>0.56000000000000005</c:v>
                </c:pt>
                <c:pt idx="3">
                  <c:v>0.46</c:v>
                </c:pt>
                <c:pt idx="4">
                  <c:v>0.38</c:v>
                </c:pt>
                <c:pt idx="5">
                  <c:v>0.26</c:v>
                </c:pt>
              </c:numCache>
            </c:numRef>
          </c:val>
          <c:extLst>
            <c:ext xmlns:c16="http://schemas.microsoft.com/office/drawing/2014/chart" uri="{C3380CC4-5D6E-409C-BE32-E72D297353CC}">
              <c16:uniqueId val="{00000006-4937-4192-8BEE-35C8CAFAAE8F}"/>
            </c:ext>
          </c:extLst>
        </c:ser>
        <c:dLbls>
          <c:showLegendKey val="0"/>
          <c:showVal val="0"/>
          <c:showCatName val="0"/>
          <c:showSerName val="0"/>
          <c:showPercent val="0"/>
          <c:showBubbleSize val="0"/>
        </c:dLbls>
        <c:gapWidth val="79"/>
        <c:overlap val="100"/>
        <c:axId val="45804544"/>
        <c:axId val="64467712"/>
      </c:barChart>
      <c:catAx>
        <c:axId val="45804544"/>
        <c:scaling>
          <c:orientation val="maxMin"/>
        </c:scaling>
        <c:delete val="0"/>
        <c:axPos val="l"/>
        <c:numFmt formatCode="General" sourceLinked="0"/>
        <c:majorTickMark val="out"/>
        <c:minorTickMark val="none"/>
        <c:tickLblPos val="nextTo"/>
        <c:spPr>
          <a:ln>
            <a:noFill/>
          </a:ln>
        </c:spPr>
        <c:txPr>
          <a:bodyPr anchor="t" anchorCtr="0"/>
          <a:lstStyle/>
          <a:p>
            <a:pPr algn="r">
              <a:defRPr sz="1200" b="0"/>
            </a:pPr>
            <a:endParaRPr lang="en-US"/>
          </a:p>
        </c:txPr>
        <c:crossAx val="64467712"/>
        <c:crosses val="autoZero"/>
        <c:auto val="1"/>
        <c:lblAlgn val="ctr"/>
        <c:lblOffset val="0"/>
        <c:noMultiLvlLbl val="0"/>
      </c:catAx>
      <c:valAx>
        <c:axId val="64467712"/>
        <c:scaling>
          <c:orientation val="minMax"/>
          <c:max val="1"/>
        </c:scaling>
        <c:delete val="1"/>
        <c:axPos val="t"/>
        <c:numFmt formatCode="0%" sourceLinked="1"/>
        <c:majorTickMark val="out"/>
        <c:minorTickMark val="none"/>
        <c:tickLblPos val="nextTo"/>
        <c:crossAx val="458045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2970626874828"/>
          <c:y val="6.1559938537006247E-2"/>
          <c:w val="0.5850941890773218"/>
          <c:h val="0.90971209014572418"/>
        </c:manualLayout>
      </c:layout>
      <c:pieChart>
        <c:varyColors val="1"/>
        <c:ser>
          <c:idx val="0"/>
          <c:order val="0"/>
          <c:tx>
            <c:strRef>
              <c:f>Sheet1!$B$1</c:f>
              <c:strCache>
                <c:ptCount val="1"/>
                <c:pt idx="0">
                  <c:v>Sales</c:v>
                </c:pt>
              </c:strCache>
            </c:strRef>
          </c:tx>
          <c:dPt>
            <c:idx val="1"/>
            <c:bubble3D val="0"/>
            <c:spPr>
              <a:solidFill>
                <a:schemeClr val="bg1">
                  <a:lumMod val="50000"/>
                </a:schemeClr>
              </a:solidFill>
            </c:spPr>
            <c:extLst>
              <c:ext xmlns:c16="http://schemas.microsoft.com/office/drawing/2014/chart" uri="{C3380CC4-5D6E-409C-BE32-E72D297353CC}">
                <c16:uniqueId val="{00000001-A8F3-4F4D-858D-CEEEA14C7EEF}"/>
              </c:ext>
            </c:extLst>
          </c:dPt>
          <c:dLbls>
            <c:dLbl>
              <c:idx val="0"/>
              <c:layout>
                <c:manualLayout>
                  <c:x val="-0.25161412209528178"/>
                  <c:y val="-0.1671302243140752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8F3-4F4D-858D-CEEEA14C7EEF}"/>
                </c:ext>
              </c:extLst>
            </c:dLbl>
            <c:dLbl>
              <c:idx val="1"/>
              <c:layout>
                <c:manualLayout>
                  <c:x val="0.24238611359304357"/>
                  <c:y val="3.580267858441224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8F3-4F4D-858D-CEEEA14C7EEF}"/>
                </c:ext>
              </c:extLst>
            </c:dLbl>
            <c:spPr>
              <a:noFill/>
              <a:ln>
                <a:noFill/>
              </a:ln>
              <a:effectLst/>
            </c:spPr>
            <c:txPr>
              <a:bodyPr/>
              <a:lstStyle/>
              <a:p>
                <a:pPr>
                  <a:defRPr sz="1400" b="1">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FAMILIAR</c:v>
                </c:pt>
                <c:pt idx="1">
                  <c:v>NOT FAMILIAR</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3-A8F3-4F4D-858D-CEEEA14C7EEF}"/>
            </c:ext>
          </c:extLst>
        </c:ser>
        <c:dLbls>
          <c:showLegendKey val="0"/>
          <c:showVal val="0"/>
          <c:showCatName val="0"/>
          <c:showSerName val="0"/>
          <c:showPercent val="0"/>
          <c:showBubbleSize val="0"/>
          <c:showLeaderLines val="0"/>
        </c:dLbls>
        <c:firstSliceAng val="348"/>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0.285</cdr:x>
      <cdr:y>0.0315</cdr:y>
    </cdr:from>
    <cdr:to>
      <cdr:x>0.8803</cdr:x>
      <cdr:y>0.09982</cdr:y>
    </cdr:to>
    <cdr:sp macro="" textlink="">
      <cdr:nvSpPr>
        <cdr:cNvPr id="2" name="TextBox 5"/>
        <cdr:cNvSpPr txBox="1"/>
      </cdr:nvSpPr>
      <cdr:spPr>
        <a:xfrm xmlns:a="http://schemas.openxmlformats.org/drawingml/2006/main">
          <a:off x="2158230" y="127690"/>
          <a:ext cx="450795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xmlns:a="http://schemas.openxmlformats.org/drawingml/2006/main">
          <a:r>
            <a:rPr lang="en-US" sz="1200" i="1" dirty="0"/>
            <a:t>Proportions rating each aspect of a job as VERY IMPORTANT*</a:t>
          </a:r>
        </a:p>
      </cdr:txBody>
    </cdr:sp>
  </cdr:relSizeAnchor>
</c:userShapes>
</file>

<file path=ppt/drawings/drawing2.xml><?xml version="1.0" encoding="utf-8"?>
<c:userShapes xmlns:c="http://schemas.openxmlformats.org/drawingml/2006/chart">
  <cdr:relSizeAnchor xmlns:cdr="http://schemas.openxmlformats.org/drawingml/2006/chartDrawing">
    <cdr:from>
      <cdr:x>0.22062</cdr:x>
      <cdr:y>0.0315</cdr:y>
    </cdr:from>
    <cdr:to>
      <cdr:x>0.8803</cdr:x>
      <cdr:y>0.09982</cdr:y>
    </cdr:to>
    <cdr:sp macro="" textlink="">
      <cdr:nvSpPr>
        <cdr:cNvPr id="2" name="TextBox 5"/>
        <cdr:cNvSpPr txBox="1"/>
      </cdr:nvSpPr>
      <cdr:spPr>
        <a:xfrm xmlns:a="http://schemas.openxmlformats.org/drawingml/2006/main">
          <a:off x="1945186" y="127705"/>
          <a:ext cx="581624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xmlns:a="http://schemas.openxmlformats.org/drawingml/2006/main">
          <a:r>
            <a:rPr lang="en-US" sz="1200" i="1" dirty="0"/>
            <a:t>Proportions rating each program/policy funded by taxes as VERY IMPORTANT*</a:t>
          </a:r>
        </a:p>
      </cdr:txBody>
    </cdr:sp>
  </cdr:relSizeAnchor>
</c:userShapes>
</file>

<file path=ppt/drawings/drawing3.xml><?xml version="1.0" encoding="utf-8"?>
<c:userShapes xmlns:c="http://schemas.openxmlformats.org/drawingml/2006/chart">
  <cdr:relSizeAnchor xmlns:cdr="http://schemas.openxmlformats.org/drawingml/2006/chartDrawing">
    <cdr:from>
      <cdr:x>0.28124</cdr:x>
      <cdr:y>0.02326</cdr:y>
    </cdr:from>
    <cdr:to>
      <cdr:x>0.78599</cdr:x>
      <cdr:y>0.09159</cdr:y>
    </cdr:to>
    <cdr:sp macro="" textlink="">
      <cdr:nvSpPr>
        <cdr:cNvPr id="3" name="TextBox 10"/>
        <cdr:cNvSpPr txBox="1"/>
      </cdr:nvSpPr>
      <cdr:spPr>
        <a:xfrm xmlns:a="http://schemas.openxmlformats.org/drawingml/2006/main">
          <a:off x="2456944" y="94296"/>
          <a:ext cx="4409576" cy="2770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xmlns:a="http://schemas.openxmlformats.org/drawingml/2006/main">
          <a:r>
            <a:rPr lang="en-US" sz="1200" i="1" dirty="0"/>
            <a:t>Proportions who agree with each statement*</a:t>
          </a:r>
        </a:p>
      </cdr:txBody>
    </cdr:sp>
  </cdr:relSizeAnchor>
</c:userShapes>
</file>

<file path=ppt/drawings/drawing4.xml><?xml version="1.0" encoding="utf-8"?>
<c:userShapes xmlns:c="http://schemas.openxmlformats.org/drawingml/2006/chart">
  <cdr:relSizeAnchor xmlns:cdr="http://schemas.openxmlformats.org/drawingml/2006/chartDrawing">
    <cdr:from>
      <cdr:x>0.26104</cdr:x>
      <cdr:y>0.27515</cdr:y>
    </cdr:from>
    <cdr:to>
      <cdr:x>0.50039</cdr:x>
      <cdr:y>0.5521</cdr:y>
    </cdr:to>
    <cdr:sp macro="" textlink="">
      <cdr:nvSpPr>
        <cdr:cNvPr id="2" name="TextBox 1"/>
        <cdr:cNvSpPr txBox="1"/>
      </cdr:nvSpPr>
      <cdr:spPr>
        <a:xfrm xmlns:a="http://schemas.openxmlformats.org/drawingml/2006/main">
          <a:off x="997257" y="90843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025900" cy="34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6" tIns="46798" rIns="93596" bIns="46798" numCol="1" anchor="t" anchorCtr="0" compatLnSpc="1">
            <a:prstTxWarp prst="textNoShape">
              <a:avLst/>
            </a:prstTxWarp>
          </a:bodyPr>
          <a:lstStyle>
            <a:lvl1pPr algn="l" defTabSz="935038">
              <a:defRPr sz="1200">
                <a:latin typeface="Times New Roman" pitchFamily="18" charset="0"/>
              </a:defRPr>
            </a:lvl1pPr>
          </a:lstStyle>
          <a:p>
            <a:pPr>
              <a:defRPr/>
            </a:pPr>
            <a:endParaRPr lang="en-US"/>
          </a:p>
        </p:txBody>
      </p:sp>
      <p:sp>
        <p:nvSpPr>
          <p:cNvPr id="30723" name="Rectangle 3"/>
          <p:cNvSpPr>
            <a:spLocks noGrp="1" noChangeArrowheads="1"/>
          </p:cNvSpPr>
          <p:nvPr>
            <p:ph type="dt" sz="quarter" idx="1"/>
          </p:nvPr>
        </p:nvSpPr>
        <p:spPr bwMode="auto">
          <a:xfrm>
            <a:off x="5270500" y="0"/>
            <a:ext cx="4025900" cy="34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6" tIns="46798" rIns="93596" bIns="46798" numCol="1" anchor="t" anchorCtr="0" compatLnSpc="1">
            <a:prstTxWarp prst="textNoShape">
              <a:avLst/>
            </a:prstTxWarp>
          </a:bodyPr>
          <a:lstStyle>
            <a:lvl1pPr algn="r" defTabSz="935038">
              <a:defRPr sz="1200">
                <a:latin typeface="Times New Roman" pitchFamily="18" charset="0"/>
              </a:defRPr>
            </a:lvl1pPr>
          </a:lstStyle>
          <a:p>
            <a:pPr>
              <a:defRPr/>
            </a:pPr>
            <a:endParaRPr lang="en-US"/>
          </a:p>
        </p:txBody>
      </p:sp>
      <p:sp>
        <p:nvSpPr>
          <p:cNvPr id="30724" name="Rectangle 4"/>
          <p:cNvSpPr>
            <a:spLocks noGrp="1" noChangeArrowheads="1"/>
          </p:cNvSpPr>
          <p:nvPr>
            <p:ph type="ftr" sz="quarter" idx="2"/>
          </p:nvPr>
        </p:nvSpPr>
        <p:spPr bwMode="auto">
          <a:xfrm>
            <a:off x="0" y="6661503"/>
            <a:ext cx="4025900" cy="3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6" tIns="46798" rIns="93596" bIns="46798" numCol="1" anchor="b" anchorCtr="0" compatLnSpc="1">
            <a:prstTxWarp prst="textNoShape">
              <a:avLst/>
            </a:prstTxWarp>
          </a:bodyPr>
          <a:lstStyle>
            <a:lvl1pPr algn="l" defTabSz="935038">
              <a:defRPr sz="1200">
                <a:latin typeface="Times New Roman" pitchFamily="18" charset="0"/>
              </a:defRPr>
            </a:lvl1pPr>
          </a:lstStyle>
          <a:p>
            <a:pPr>
              <a:defRPr/>
            </a:pPr>
            <a:endParaRPr lang="en-US"/>
          </a:p>
        </p:txBody>
      </p:sp>
      <p:sp>
        <p:nvSpPr>
          <p:cNvPr id="30725" name="Rectangle 5"/>
          <p:cNvSpPr>
            <a:spLocks noGrp="1" noChangeArrowheads="1"/>
          </p:cNvSpPr>
          <p:nvPr>
            <p:ph type="sldNum" sz="quarter" idx="3"/>
          </p:nvPr>
        </p:nvSpPr>
        <p:spPr bwMode="auto">
          <a:xfrm>
            <a:off x="5270500" y="6661503"/>
            <a:ext cx="4025900" cy="3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6" tIns="46798" rIns="93596" bIns="46798" numCol="1" anchor="b" anchorCtr="0" compatLnSpc="1">
            <a:prstTxWarp prst="textNoShape">
              <a:avLst/>
            </a:prstTxWarp>
          </a:bodyPr>
          <a:lstStyle>
            <a:lvl1pPr algn="r" defTabSz="935038">
              <a:defRPr sz="1200">
                <a:latin typeface="Times New Roman" pitchFamily="18" charset="0"/>
              </a:defRPr>
            </a:lvl1pPr>
          </a:lstStyle>
          <a:p>
            <a:pPr>
              <a:defRPr/>
            </a:pPr>
            <a:fld id="{7F23718C-D878-4F67-BBA8-97C5F0DB0C8E}" type="slidenum">
              <a:rPr lang="en-US"/>
              <a:pPr>
                <a:defRPr/>
              </a:pPr>
              <a:t>‹#›</a:t>
            </a:fld>
            <a:endParaRPr lang="en-US"/>
          </a:p>
        </p:txBody>
      </p:sp>
    </p:spTree>
    <p:extLst>
      <p:ext uri="{BB962C8B-B14F-4D97-AF65-F5344CB8AC3E}">
        <p14:creationId xmlns:p14="http://schemas.microsoft.com/office/powerpoint/2010/main" val="237046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4"/>
          <p:cNvSpPr>
            <a:spLocks noGrp="1" noRot="1" noChangeAspect="1" noChangeArrowheads="1" noTextEdit="1"/>
          </p:cNvSpPr>
          <p:nvPr>
            <p:ph type="sldImg" idx="2"/>
          </p:nvPr>
        </p:nvSpPr>
        <p:spPr bwMode="auto">
          <a:xfrm>
            <a:off x="773113" y="265113"/>
            <a:ext cx="7724775" cy="4346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1029"/>
          <p:cNvSpPr>
            <a:spLocks noGrp="1" noChangeArrowheads="1"/>
          </p:cNvSpPr>
          <p:nvPr>
            <p:ph type="body" sz="quarter" idx="3"/>
          </p:nvPr>
        </p:nvSpPr>
        <p:spPr bwMode="auto">
          <a:xfrm>
            <a:off x="930275" y="4775836"/>
            <a:ext cx="7435850" cy="196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11198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873125" y="288925"/>
            <a:ext cx="7534275" cy="4238625"/>
          </a:xfrm>
          <a:ln/>
        </p:spPr>
      </p:sp>
      <p:sp>
        <p:nvSpPr>
          <p:cNvPr id="52227" name="Rectangle 4"/>
          <p:cNvSpPr>
            <a:spLocks noGrp="1" noChangeArrowheads="1"/>
          </p:cNvSpPr>
          <p:nvPr>
            <p:ph type="body" idx="1"/>
          </p:nvPr>
        </p:nvSpPr>
        <p:spPr>
          <a:noFill/>
        </p:spPr>
        <p:txBody>
          <a:bodyPr/>
          <a:lstStyle/>
          <a:p>
            <a:pPr eaLnBrk="1" hangingPunct="1"/>
            <a:r>
              <a:rPr lang="en-US" dirty="0"/>
              <a:t>12825</a:t>
            </a:r>
          </a:p>
          <a:p>
            <a:pPr eaLnBrk="1" hangingPunct="1"/>
            <a:r>
              <a:rPr lang="en-US" dirty="0"/>
              <a:t>Note: add punches for subgroups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Q3a/Q3b</a:t>
            </a:r>
          </a:p>
        </p:txBody>
      </p:sp>
    </p:spTree>
    <p:extLst>
      <p:ext uri="{BB962C8B-B14F-4D97-AF65-F5344CB8AC3E}">
        <p14:creationId xmlns:p14="http://schemas.microsoft.com/office/powerpoint/2010/main" val="108338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Q3a</a:t>
            </a:r>
          </a:p>
        </p:txBody>
      </p:sp>
    </p:spTree>
    <p:extLst>
      <p:ext uri="{BB962C8B-B14F-4D97-AF65-F5344CB8AC3E}">
        <p14:creationId xmlns:p14="http://schemas.microsoft.com/office/powerpoint/2010/main" val="372456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a:t>
            </a:r>
          </a:p>
        </p:txBody>
      </p:sp>
    </p:spTree>
    <p:extLst>
      <p:ext uri="{BB962C8B-B14F-4D97-AF65-F5344CB8AC3E}">
        <p14:creationId xmlns:p14="http://schemas.microsoft.com/office/powerpoint/2010/main" val="284047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a:t>
            </a:r>
          </a:p>
        </p:txBody>
      </p:sp>
    </p:spTree>
    <p:extLst>
      <p:ext uri="{BB962C8B-B14F-4D97-AF65-F5344CB8AC3E}">
        <p14:creationId xmlns:p14="http://schemas.microsoft.com/office/powerpoint/2010/main" val="372456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a:t>
            </a:r>
          </a:p>
        </p:txBody>
      </p:sp>
    </p:spTree>
    <p:extLst>
      <p:ext uri="{BB962C8B-B14F-4D97-AF65-F5344CB8AC3E}">
        <p14:creationId xmlns:p14="http://schemas.microsoft.com/office/powerpoint/2010/main" val="125455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a:t>
            </a:r>
          </a:p>
        </p:txBody>
      </p:sp>
    </p:spTree>
    <p:extLst>
      <p:ext uri="{BB962C8B-B14F-4D97-AF65-F5344CB8AC3E}">
        <p14:creationId xmlns:p14="http://schemas.microsoft.com/office/powerpoint/2010/main" val="3724568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a:t>
            </a:r>
          </a:p>
        </p:txBody>
      </p:sp>
    </p:spTree>
    <p:extLst>
      <p:ext uri="{BB962C8B-B14F-4D97-AF65-F5344CB8AC3E}">
        <p14:creationId xmlns:p14="http://schemas.microsoft.com/office/powerpoint/2010/main" val="293112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Q7a/Q7b</a:t>
            </a:r>
          </a:p>
        </p:txBody>
      </p:sp>
    </p:spTree>
    <p:extLst>
      <p:ext uri="{BB962C8B-B14F-4D97-AF65-F5344CB8AC3E}">
        <p14:creationId xmlns:p14="http://schemas.microsoft.com/office/powerpoint/2010/main" val="7563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Q7b</a:t>
            </a:r>
          </a:p>
        </p:txBody>
      </p:sp>
    </p:spTree>
    <p:extLst>
      <p:ext uri="{BB962C8B-B14F-4D97-AF65-F5344CB8AC3E}">
        <p14:creationId xmlns:p14="http://schemas.microsoft.com/office/powerpoint/2010/main" val="372456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Q8a</a:t>
            </a:r>
          </a:p>
        </p:txBody>
      </p:sp>
    </p:spTree>
    <p:extLst>
      <p:ext uri="{BB962C8B-B14F-4D97-AF65-F5344CB8AC3E}">
        <p14:creationId xmlns:p14="http://schemas.microsoft.com/office/powerpoint/2010/main" val="118274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QS5b</a:t>
            </a:r>
          </a:p>
        </p:txBody>
      </p:sp>
    </p:spTree>
    <p:extLst>
      <p:ext uri="{BB962C8B-B14F-4D97-AF65-F5344CB8AC3E}">
        <p14:creationId xmlns:p14="http://schemas.microsoft.com/office/powerpoint/2010/main" val="331554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Q8b</a:t>
            </a:r>
          </a:p>
        </p:txBody>
      </p:sp>
    </p:spTree>
    <p:extLst>
      <p:ext uri="{BB962C8B-B14F-4D97-AF65-F5344CB8AC3E}">
        <p14:creationId xmlns:p14="http://schemas.microsoft.com/office/powerpoint/2010/main" val="311294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Q9a-Q9c</a:t>
            </a:r>
          </a:p>
        </p:txBody>
      </p:sp>
    </p:spTree>
    <p:extLst>
      <p:ext uri="{BB962C8B-B14F-4D97-AF65-F5344CB8AC3E}">
        <p14:creationId xmlns:p14="http://schemas.microsoft.com/office/powerpoint/2010/main" val="284290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Q10a,</a:t>
            </a:r>
            <a:r>
              <a:rPr lang="en-US" baseline="0" dirty="0"/>
              <a:t> Q10b</a:t>
            </a:r>
            <a:endParaRPr lang="en-US" dirty="0"/>
          </a:p>
        </p:txBody>
      </p:sp>
    </p:spTree>
    <p:extLst>
      <p:ext uri="{BB962C8B-B14F-4D97-AF65-F5344CB8AC3E}">
        <p14:creationId xmlns:p14="http://schemas.microsoft.com/office/powerpoint/2010/main" val="140559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Q11a, Q11b</a:t>
            </a:r>
          </a:p>
        </p:txBody>
      </p:sp>
    </p:spTree>
    <p:extLst>
      <p:ext uri="{BB962C8B-B14F-4D97-AF65-F5344CB8AC3E}">
        <p14:creationId xmlns:p14="http://schemas.microsoft.com/office/powerpoint/2010/main" val="4176984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a:t>
            </a:r>
          </a:p>
        </p:txBody>
      </p:sp>
    </p:spTree>
    <p:extLst>
      <p:ext uri="{BB962C8B-B14F-4D97-AF65-F5344CB8AC3E}">
        <p14:creationId xmlns:p14="http://schemas.microsoft.com/office/powerpoint/2010/main" val="1982296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Q12b</a:t>
            </a:r>
          </a:p>
        </p:txBody>
      </p:sp>
    </p:spTree>
    <p:extLst>
      <p:ext uri="{BB962C8B-B14F-4D97-AF65-F5344CB8AC3E}">
        <p14:creationId xmlns:p14="http://schemas.microsoft.com/office/powerpoint/2010/main" val="697321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Q13a/b</a:t>
            </a:r>
          </a:p>
        </p:txBody>
      </p:sp>
    </p:spTree>
    <p:extLst>
      <p:ext uri="{BB962C8B-B14F-4D97-AF65-F5344CB8AC3E}">
        <p14:creationId xmlns:p14="http://schemas.microsoft.com/office/powerpoint/2010/main" val="4196131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Q13c</a:t>
            </a:r>
          </a:p>
        </p:txBody>
      </p:sp>
    </p:spTree>
    <p:extLst>
      <p:ext uri="{BB962C8B-B14F-4D97-AF65-F5344CB8AC3E}">
        <p14:creationId xmlns:p14="http://schemas.microsoft.com/office/powerpoint/2010/main" val="3575211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q14b</a:t>
            </a:r>
          </a:p>
        </p:txBody>
      </p:sp>
    </p:spTree>
    <p:extLst>
      <p:ext uri="{BB962C8B-B14F-4D97-AF65-F5344CB8AC3E}">
        <p14:creationId xmlns:p14="http://schemas.microsoft.com/office/powerpoint/2010/main" val="1362851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Q15a</a:t>
            </a:r>
          </a:p>
        </p:txBody>
      </p:sp>
    </p:spTree>
    <p:extLst>
      <p:ext uri="{BB962C8B-B14F-4D97-AF65-F5344CB8AC3E}">
        <p14:creationId xmlns:p14="http://schemas.microsoft.com/office/powerpoint/2010/main" val="340272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Q.1a</a:t>
            </a:r>
          </a:p>
        </p:txBody>
      </p:sp>
    </p:spTree>
    <p:extLst>
      <p:ext uri="{BB962C8B-B14F-4D97-AF65-F5344CB8AC3E}">
        <p14:creationId xmlns:p14="http://schemas.microsoft.com/office/powerpoint/2010/main" val="173416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Q1b</a:t>
            </a:r>
          </a:p>
        </p:txBody>
      </p:sp>
    </p:spTree>
    <p:extLst>
      <p:ext uri="{BB962C8B-B14F-4D97-AF65-F5344CB8AC3E}">
        <p14:creationId xmlns:p14="http://schemas.microsoft.com/office/powerpoint/2010/main" val="361766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Q1b</a:t>
            </a:r>
          </a:p>
        </p:txBody>
      </p:sp>
    </p:spTree>
    <p:extLst>
      <p:ext uri="{BB962C8B-B14F-4D97-AF65-F5344CB8AC3E}">
        <p14:creationId xmlns:p14="http://schemas.microsoft.com/office/powerpoint/2010/main" val="307608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Q1c</a:t>
            </a:r>
          </a:p>
        </p:txBody>
      </p:sp>
    </p:spTree>
    <p:extLst>
      <p:ext uri="{BB962C8B-B14F-4D97-AF65-F5344CB8AC3E}">
        <p14:creationId xmlns:p14="http://schemas.microsoft.com/office/powerpoint/2010/main" val="32063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Q1c</a:t>
            </a:r>
          </a:p>
        </p:txBody>
      </p:sp>
    </p:spTree>
    <p:extLst>
      <p:ext uri="{BB962C8B-B14F-4D97-AF65-F5344CB8AC3E}">
        <p14:creationId xmlns:p14="http://schemas.microsoft.com/office/powerpoint/2010/main" val="248981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Q1c</a:t>
            </a:r>
          </a:p>
        </p:txBody>
      </p:sp>
    </p:spTree>
    <p:extLst>
      <p:ext uri="{BB962C8B-B14F-4D97-AF65-F5344CB8AC3E}">
        <p14:creationId xmlns:p14="http://schemas.microsoft.com/office/powerpoint/2010/main" val="248981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Q2a</a:t>
            </a:r>
          </a:p>
        </p:txBody>
      </p:sp>
    </p:spTree>
    <p:extLst>
      <p:ext uri="{BB962C8B-B14F-4D97-AF65-F5344CB8AC3E}">
        <p14:creationId xmlns:p14="http://schemas.microsoft.com/office/powerpoint/2010/main" val="291817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1412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390C389E-EA88-419C-892E-C35565F9E599}" type="slidenum">
              <a:rPr lang="en-US"/>
              <a:pPr>
                <a:defRPr/>
              </a:pPr>
              <a:t>‹#›</a:t>
            </a:fld>
            <a:endParaRPr lang="en-US"/>
          </a:p>
        </p:txBody>
      </p:sp>
    </p:spTree>
    <p:extLst>
      <p:ext uri="{BB962C8B-B14F-4D97-AF65-F5344CB8AC3E}">
        <p14:creationId xmlns:p14="http://schemas.microsoft.com/office/powerpoint/2010/main" val="80337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1127" y="219076"/>
            <a:ext cx="1997075" cy="418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9902" y="219076"/>
            <a:ext cx="5838825" cy="418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4F9EF859-070C-4B36-8895-241B35D42098}" type="slidenum">
              <a:rPr lang="en-US"/>
              <a:pPr>
                <a:defRPr/>
              </a:pPr>
              <a:t>‹#›</a:t>
            </a:fld>
            <a:endParaRPr lang="en-US"/>
          </a:p>
        </p:txBody>
      </p:sp>
    </p:spTree>
    <p:extLst>
      <p:ext uri="{BB962C8B-B14F-4D97-AF65-F5344CB8AC3E}">
        <p14:creationId xmlns:p14="http://schemas.microsoft.com/office/powerpoint/2010/main" val="350561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9900" y="219075"/>
            <a:ext cx="7835900" cy="857250"/>
          </a:xfrm>
        </p:spPr>
        <p:txBody>
          <a:bodyPr/>
          <a:lstStyle/>
          <a:p>
            <a:r>
              <a:rPr lang="en-US"/>
              <a:t>Click to edit Master title style</a:t>
            </a:r>
          </a:p>
        </p:txBody>
      </p:sp>
      <p:sp>
        <p:nvSpPr>
          <p:cNvPr id="3" name="Chart Placeholder 2"/>
          <p:cNvSpPr>
            <a:spLocks noGrp="1"/>
          </p:cNvSpPr>
          <p:nvPr>
            <p:ph type="chart" idx="1"/>
          </p:nvPr>
        </p:nvSpPr>
        <p:spPr>
          <a:xfrm>
            <a:off x="685800" y="1314450"/>
            <a:ext cx="7772400" cy="3086100"/>
          </a:xfrm>
        </p:spPr>
        <p:txBody>
          <a:bodyPr/>
          <a:lstStyle/>
          <a:p>
            <a:pPr lvl="0"/>
            <a:endParaRPr lang="en-US" noProof="0"/>
          </a:p>
        </p:txBody>
      </p:sp>
      <p:sp>
        <p:nvSpPr>
          <p:cNvPr id="4" name="Rectangle 29"/>
          <p:cNvSpPr>
            <a:spLocks noGrp="1" noChangeArrowheads="1"/>
          </p:cNvSpPr>
          <p:nvPr>
            <p:ph type="sldNum" sz="quarter" idx="10"/>
          </p:nvPr>
        </p:nvSpPr>
        <p:spPr>
          <a:ln/>
        </p:spPr>
        <p:txBody>
          <a:bodyPr/>
          <a:lstStyle>
            <a:lvl1pPr>
              <a:defRPr/>
            </a:lvl1pPr>
          </a:lstStyle>
          <a:p>
            <a:pPr>
              <a:defRPr/>
            </a:pPr>
            <a:fld id="{6AB068AB-2B9B-4791-86A3-2D6CF3825551}" type="slidenum">
              <a:rPr lang="en-US"/>
              <a:pPr>
                <a:defRPr/>
              </a:pPr>
              <a:t>‹#›</a:t>
            </a:fld>
            <a:endParaRPr lang="en-US"/>
          </a:p>
        </p:txBody>
      </p:sp>
    </p:spTree>
    <p:extLst>
      <p:ext uri="{BB962C8B-B14F-4D97-AF65-F5344CB8AC3E}">
        <p14:creationId xmlns:p14="http://schemas.microsoft.com/office/powerpoint/2010/main" val="67010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9900" y="219075"/>
            <a:ext cx="7835900" cy="857250"/>
          </a:xfrm>
        </p:spPr>
        <p:txBody>
          <a:bodyPr/>
          <a:lstStyle/>
          <a:p>
            <a:r>
              <a:rPr lang="en-US"/>
              <a:t>Click to edit Master title style</a:t>
            </a:r>
          </a:p>
        </p:txBody>
      </p:sp>
      <p:sp>
        <p:nvSpPr>
          <p:cNvPr id="3" name="Chart Placeholder 2"/>
          <p:cNvSpPr>
            <a:spLocks noGrp="1"/>
          </p:cNvSpPr>
          <p:nvPr>
            <p:ph type="chart" sz="half" idx="1"/>
          </p:nvPr>
        </p:nvSpPr>
        <p:spPr>
          <a:xfrm>
            <a:off x="685800" y="1314450"/>
            <a:ext cx="3810000" cy="3086100"/>
          </a:xfrm>
        </p:spPr>
        <p:txBody>
          <a:bodyPr/>
          <a:lstStyle/>
          <a:p>
            <a:pPr lvl="0"/>
            <a:endParaRPr lang="en-US" noProof="0"/>
          </a:p>
        </p:txBody>
      </p:sp>
      <p:sp>
        <p:nvSpPr>
          <p:cNvPr id="4" name="Text Placeholder 3"/>
          <p:cNvSpPr>
            <a:spLocks noGrp="1"/>
          </p:cNvSpPr>
          <p:nvPr>
            <p:ph type="body" sz="half" idx="2"/>
          </p:nvPr>
        </p:nvSpPr>
        <p:spPr>
          <a:xfrm>
            <a:off x="4648200" y="131445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fld id="{67239B98-EC55-43F6-9F4C-FEA92D304E40}" type="slidenum">
              <a:rPr lang="en-US"/>
              <a:pPr>
                <a:defRPr/>
              </a:pPr>
              <a:t>‹#›</a:t>
            </a:fld>
            <a:endParaRPr lang="en-US"/>
          </a:p>
        </p:txBody>
      </p:sp>
    </p:spTree>
    <p:extLst>
      <p:ext uri="{BB962C8B-B14F-4D97-AF65-F5344CB8AC3E}">
        <p14:creationId xmlns:p14="http://schemas.microsoft.com/office/powerpoint/2010/main" val="183455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fld id="{92871B65-642A-4956-AD99-54792413B5FD}" type="slidenum">
              <a:rPr lang="en-US"/>
              <a:pPr>
                <a:defRPr/>
              </a:pPr>
              <a:t>‹#›</a:t>
            </a:fld>
            <a:endParaRPr lang="en-US"/>
          </a:p>
        </p:txBody>
      </p:sp>
    </p:spTree>
    <p:extLst>
      <p:ext uri="{BB962C8B-B14F-4D97-AF65-F5344CB8AC3E}">
        <p14:creationId xmlns:p14="http://schemas.microsoft.com/office/powerpoint/2010/main" val="145830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46122" y="2036914"/>
            <a:ext cx="5659821" cy="1021557"/>
          </a:xfrm>
        </p:spPr>
        <p:txBody>
          <a:bodyPr anchor="ctr"/>
          <a:lstStyle>
            <a:lvl1pPr algn="ctr">
              <a:defRPr sz="4000" b="1" cap="all">
                <a:solidFill>
                  <a:schemeClr val="tx1">
                    <a:lumMod val="65000"/>
                    <a:lumOff val="35000"/>
                  </a:schemeClr>
                </a:solidFill>
              </a:defRPr>
            </a:lvl1pPr>
          </a:lstStyle>
          <a:p>
            <a:r>
              <a:rPr lang="en-US" dirty="0"/>
              <a:t>Click to edit Master title style</a:t>
            </a:r>
          </a:p>
        </p:txBody>
      </p:sp>
      <p:sp>
        <p:nvSpPr>
          <p:cNvPr id="4" name="Rectangle 29"/>
          <p:cNvSpPr>
            <a:spLocks noGrp="1" noChangeArrowheads="1"/>
          </p:cNvSpPr>
          <p:nvPr>
            <p:ph type="sldNum" sz="quarter" idx="10"/>
          </p:nvPr>
        </p:nvSpPr>
        <p:spPr>
          <a:ln/>
        </p:spPr>
        <p:txBody>
          <a:bodyPr/>
          <a:lstStyle>
            <a:lvl1pPr>
              <a:defRPr/>
            </a:lvl1pPr>
          </a:lstStyle>
          <a:p>
            <a:pPr>
              <a:defRPr/>
            </a:pPr>
            <a:fld id="{773A8D9D-64E9-4306-8D36-E616A295A43F}" type="slidenum">
              <a:rPr lang="en-US"/>
              <a:pPr>
                <a:defRPr/>
              </a:pPr>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8059" r="16383"/>
          <a:stretch/>
        </p:blipFill>
        <p:spPr>
          <a:xfrm>
            <a:off x="-8888" y="0"/>
            <a:ext cx="1970843" cy="5143500"/>
          </a:xfrm>
          <a:prstGeom prst="rect">
            <a:avLst/>
          </a:prstGeom>
        </p:spPr>
      </p:pic>
    </p:spTree>
    <p:extLst>
      <p:ext uri="{BB962C8B-B14F-4D97-AF65-F5344CB8AC3E}">
        <p14:creationId xmlns:p14="http://schemas.microsoft.com/office/powerpoint/2010/main" val="317589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1445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fld id="{47364ADB-A2B8-43A6-B0F9-5D098760C5FE}" type="slidenum">
              <a:rPr lang="en-US"/>
              <a:pPr>
                <a:defRPr/>
              </a:pPr>
              <a:t>‹#›</a:t>
            </a:fld>
            <a:endParaRPr lang="en-US"/>
          </a:p>
        </p:txBody>
      </p:sp>
    </p:spTree>
    <p:extLst>
      <p:ext uri="{BB962C8B-B14F-4D97-AF65-F5344CB8AC3E}">
        <p14:creationId xmlns:p14="http://schemas.microsoft.com/office/powerpoint/2010/main" val="31311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sldNum" sz="quarter" idx="10"/>
          </p:nvPr>
        </p:nvSpPr>
        <p:spPr>
          <a:ln/>
        </p:spPr>
        <p:txBody>
          <a:bodyPr/>
          <a:lstStyle>
            <a:lvl1pPr>
              <a:defRPr/>
            </a:lvl1pPr>
          </a:lstStyle>
          <a:p>
            <a:pPr>
              <a:defRPr/>
            </a:pPr>
            <a:fld id="{D82D3F97-03C6-4464-9DEB-5A2363B34F94}" type="slidenum">
              <a:rPr lang="en-US"/>
              <a:pPr>
                <a:defRPr/>
              </a:pPr>
              <a:t>‹#›</a:t>
            </a:fld>
            <a:endParaRPr lang="en-US"/>
          </a:p>
        </p:txBody>
      </p:sp>
    </p:spTree>
    <p:extLst>
      <p:ext uri="{BB962C8B-B14F-4D97-AF65-F5344CB8AC3E}">
        <p14:creationId xmlns:p14="http://schemas.microsoft.com/office/powerpoint/2010/main" val="191354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9"/>
          <p:cNvSpPr>
            <a:spLocks noGrp="1" noChangeArrowheads="1"/>
          </p:cNvSpPr>
          <p:nvPr>
            <p:ph type="sldNum" sz="quarter" idx="10"/>
          </p:nvPr>
        </p:nvSpPr>
        <p:spPr>
          <a:ln/>
        </p:spPr>
        <p:txBody>
          <a:bodyPr/>
          <a:lstStyle>
            <a:lvl1pPr>
              <a:defRPr/>
            </a:lvl1pPr>
          </a:lstStyle>
          <a:p>
            <a:pPr>
              <a:defRPr/>
            </a:pPr>
            <a:fld id="{8156BA16-E66C-4DDD-BC60-9500E3D28856}" type="slidenum">
              <a:rPr lang="en-US"/>
              <a:pPr>
                <a:defRPr/>
              </a:pPr>
              <a:t>‹#›</a:t>
            </a:fld>
            <a:endParaRPr lang="en-US"/>
          </a:p>
        </p:txBody>
      </p:sp>
    </p:spTree>
    <p:extLst>
      <p:ext uri="{BB962C8B-B14F-4D97-AF65-F5344CB8AC3E}">
        <p14:creationId xmlns:p14="http://schemas.microsoft.com/office/powerpoint/2010/main" val="137904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2F2503B9-E1CF-4233-9D34-5E0F3CCCBF8A}" type="slidenum">
              <a:rPr lang="en-US"/>
              <a:pPr>
                <a:defRPr/>
              </a:pPr>
              <a:t>‹#›</a:t>
            </a:fld>
            <a:endParaRPr lang="en-US"/>
          </a:p>
        </p:txBody>
      </p:sp>
    </p:spTree>
    <p:extLst>
      <p:ext uri="{BB962C8B-B14F-4D97-AF65-F5344CB8AC3E}">
        <p14:creationId xmlns:p14="http://schemas.microsoft.com/office/powerpoint/2010/main" val="306279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9C372A62-E5AE-495A-AD53-535B399F9E04}" type="slidenum">
              <a:rPr lang="en-US"/>
              <a:pPr>
                <a:defRPr/>
              </a:pPr>
              <a:t>‹#›</a:t>
            </a:fld>
            <a:endParaRPr lang="en-US"/>
          </a:p>
        </p:txBody>
      </p:sp>
    </p:spTree>
    <p:extLst>
      <p:ext uri="{BB962C8B-B14F-4D97-AF65-F5344CB8AC3E}">
        <p14:creationId xmlns:p14="http://schemas.microsoft.com/office/powerpoint/2010/main" val="171768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27343D04-45C6-4147-AAB6-A6E67E96F3B1}" type="slidenum">
              <a:rPr lang="en-US"/>
              <a:pPr>
                <a:defRPr/>
              </a:pPr>
              <a:t>‹#›</a:t>
            </a:fld>
            <a:endParaRPr lang="en-US"/>
          </a:p>
        </p:txBody>
      </p:sp>
    </p:spTree>
    <p:extLst>
      <p:ext uri="{BB962C8B-B14F-4D97-AF65-F5344CB8AC3E}">
        <p14:creationId xmlns:p14="http://schemas.microsoft.com/office/powerpoint/2010/main" val="343500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userDrawn="1">
            <p:ph type="title"/>
          </p:nvPr>
        </p:nvSpPr>
        <p:spPr bwMode="auto">
          <a:xfrm>
            <a:off x="282812" y="150154"/>
            <a:ext cx="813321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userDrawn="1">
            <p:ph type="body" idx="1"/>
          </p:nvPr>
        </p:nvSpPr>
        <p:spPr bwMode="auto">
          <a:xfrm>
            <a:off x="596630" y="1314450"/>
            <a:ext cx="8157226" cy="338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 name="Rectangle 29"/>
          <p:cNvSpPr>
            <a:spLocks noGrp="1" noChangeArrowheads="1"/>
          </p:cNvSpPr>
          <p:nvPr userDrawn="1">
            <p:ph type="sldNum" sz="quarter" idx="4"/>
          </p:nvPr>
        </p:nvSpPr>
        <p:spPr bwMode="auto">
          <a:xfrm>
            <a:off x="8502134" y="4893285"/>
            <a:ext cx="584200" cy="22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chemeClr val="tx1">
                    <a:lumMod val="65000"/>
                    <a:lumOff val="35000"/>
                  </a:schemeClr>
                </a:solidFill>
                <a:latin typeface="Calibri" pitchFamily="34" charset="0"/>
              </a:defRPr>
            </a:lvl1pPr>
          </a:lstStyle>
          <a:p>
            <a:pPr>
              <a:defRPr/>
            </a:pPr>
            <a:fld id="{B5D8C01E-2EBF-4AF0-A0DC-0BAF3B98442B}" type="slidenum">
              <a:rPr lang="en-US" smtClean="0"/>
              <a:pPr>
                <a:defRPr/>
              </a:pPr>
              <a:t>‹#›</a:t>
            </a:fld>
            <a:endParaRPr lang="en-US" dirty="0"/>
          </a:p>
        </p:txBody>
      </p:sp>
      <p:sp>
        <p:nvSpPr>
          <p:cNvPr id="3" name="TextBox 2"/>
          <p:cNvSpPr txBox="1"/>
          <p:nvPr userDrawn="1"/>
        </p:nvSpPr>
        <p:spPr>
          <a:xfrm>
            <a:off x="1679642" y="4895934"/>
            <a:ext cx="5466944" cy="230832"/>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900" b="1" dirty="0">
                <a:solidFill>
                  <a:schemeClr val="tx1">
                    <a:lumMod val="65000"/>
                    <a:lumOff val="35000"/>
                  </a:schemeClr>
                </a:solidFill>
                <a:latin typeface="Calibri" pitchFamily="34" charset="0"/>
              </a:rPr>
              <a:t>Voters’ Attitudes on Issues in North Carolina</a:t>
            </a:r>
            <a:r>
              <a:rPr lang="en-US" sz="900" b="1" baseline="0" dirty="0">
                <a:solidFill>
                  <a:schemeClr val="tx1">
                    <a:lumMod val="65000"/>
                    <a:lumOff val="35000"/>
                  </a:schemeClr>
                </a:solidFill>
                <a:latin typeface="Calibri" pitchFamily="34" charset="0"/>
              </a:rPr>
              <a:t> – March 2020 – Hart Research</a:t>
            </a:r>
            <a:endParaRPr lang="en-US" sz="900" b="1" dirty="0">
              <a:solidFill>
                <a:schemeClr val="tx1">
                  <a:lumMod val="65000"/>
                  <a:lumOff val="35000"/>
                </a:schemeClr>
              </a:solidFill>
              <a:latin typeface="Calibri" pitchFamily="34" charset="0"/>
            </a:endParaRPr>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57738" y="75200"/>
            <a:ext cx="784860" cy="144414"/>
          </a:xfrm>
          <a:prstGeom prst="rect">
            <a:avLst/>
          </a:prstGeom>
        </p:spPr>
      </p:pic>
    </p:spTree>
  </p:cSld>
  <p:clrMap bg1="lt1" tx1="dk1" bg2="lt2" tx2="dk2" accent1="accent1" accent2="accent2" accent3="accent3" accent4="accent4" accent5="accent5" accent6="accent6" hlink="hlink" folHlink="folHlink"/>
  <p:sldLayoutIdLst>
    <p:sldLayoutId id="2147484138"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Lst>
  <p:hf hdr="0" ftr="0" dt="0"/>
  <p:txStyles>
    <p:titleStyle>
      <a:lvl1pPr algn="l" rtl="0" eaLnBrk="0" fontAlgn="base" hangingPunct="0">
        <a:lnSpc>
          <a:spcPct val="80000"/>
        </a:lnSpc>
        <a:spcBef>
          <a:spcPct val="0"/>
        </a:spcBef>
        <a:spcAft>
          <a:spcPct val="0"/>
        </a:spcAft>
        <a:defRPr sz="2400" b="1" i="0">
          <a:solidFill>
            <a:schemeClr val="tx1">
              <a:lumMod val="65000"/>
              <a:lumOff val="35000"/>
            </a:schemeClr>
          </a:solidFill>
          <a:latin typeface="Calibri" pitchFamily="34" charset="0"/>
          <a:ea typeface="+mj-ea"/>
          <a:cs typeface="+mj-cs"/>
        </a:defRPr>
      </a:lvl1pPr>
      <a:lvl2pPr algn="l" rtl="0" eaLnBrk="0" fontAlgn="base" hangingPunct="0">
        <a:lnSpc>
          <a:spcPct val="80000"/>
        </a:lnSpc>
        <a:spcBef>
          <a:spcPct val="0"/>
        </a:spcBef>
        <a:spcAft>
          <a:spcPct val="0"/>
        </a:spcAft>
        <a:defRPr sz="2800" b="1">
          <a:solidFill>
            <a:schemeClr val="tx2"/>
          </a:solidFill>
          <a:latin typeface="Arial" charset="0"/>
        </a:defRPr>
      </a:lvl2pPr>
      <a:lvl3pPr algn="l" rtl="0" eaLnBrk="0" fontAlgn="base" hangingPunct="0">
        <a:lnSpc>
          <a:spcPct val="80000"/>
        </a:lnSpc>
        <a:spcBef>
          <a:spcPct val="0"/>
        </a:spcBef>
        <a:spcAft>
          <a:spcPct val="0"/>
        </a:spcAft>
        <a:defRPr sz="2800" b="1">
          <a:solidFill>
            <a:schemeClr val="tx2"/>
          </a:solidFill>
          <a:latin typeface="Arial" charset="0"/>
        </a:defRPr>
      </a:lvl3pPr>
      <a:lvl4pPr algn="l" rtl="0" eaLnBrk="0" fontAlgn="base" hangingPunct="0">
        <a:lnSpc>
          <a:spcPct val="80000"/>
        </a:lnSpc>
        <a:spcBef>
          <a:spcPct val="0"/>
        </a:spcBef>
        <a:spcAft>
          <a:spcPct val="0"/>
        </a:spcAft>
        <a:defRPr sz="2800" b="1">
          <a:solidFill>
            <a:schemeClr val="tx2"/>
          </a:solidFill>
          <a:latin typeface="Arial" charset="0"/>
        </a:defRPr>
      </a:lvl4pPr>
      <a:lvl5pPr algn="l" rtl="0" eaLnBrk="0" fontAlgn="base" hangingPunct="0">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rgbClr val="000066"/>
        </a:buClr>
        <a:buFont typeface="Wingdings" pitchFamily="2" charset="2"/>
        <a:buChar char="n"/>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0066"/>
        </a:buClr>
        <a:buFont typeface="Arial"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rgbClr val="000066"/>
        </a:buClr>
        <a:buFont typeface="Arial" pitchFamily="34" charset="0"/>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rgbClr val="000066"/>
        </a:buClr>
        <a:buFont typeface="Arial" pitchFamily="34" charset="0"/>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rgbClr val="000066"/>
        </a:buClr>
        <a:buFont typeface="Arial" pitchFamily="34" charset="0"/>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lr>
          <a:srgbClr val="55B848"/>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55B848"/>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55B848"/>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55B848"/>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33"/>
          <p:cNvSpPr txBox="1">
            <a:spLocks noChangeArrowheads="1"/>
          </p:cNvSpPr>
          <p:nvPr/>
        </p:nvSpPr>
        <p:spPr bwMode="auto">
          <a:xfrm>
            <a:off x="3742644" y="1532085"/>
            <a:ext cx="5110946" cy="198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lnSpc>
                <a:spcPct val="85000"/>
              </a:lnSpc>
            </a:pPr>
            <a:r>
              <a:rPr lang="en-US" sz="4800" b="1" dirty="0">
                <a:solidFill>
                  <a:schemeClr val="tx1">
                    <a:lumMod val="65000"/>
                    <a:lumOff val="35000"/>
                  </a:schemeClr>
                </a:solidFill>
                <a:latin typeface="Calibri" pitchFamily="34" charset="0"/>
              </a:rPr>
              <a:t>Voters’ Attitudes on Issues in </a:t>
            </a:r>
            <a:br>
              <a:rPr lang="en-US" sz="4800" b="1" dirty="0">
                <a:solidFill>
                  <a:schemeClr val="tx1">
                    <a:lumMod val="65000"/>
                    <a:lumOff val="35000"/>
                  </a:schemeClr>
                </a:solidFill>
                <a:latin typeface="Calibri" pitchFamily="34" charset="0"/>
              </a:rPr>
            </a:br>
            <a:r>
              <a:rPr lang="en-US" sz="4800" b="1" dirty="0">
                <a:solidFill>
                  <a:schemeClr val="tx1">
                    <a:lumMod val="65000"/>
                    <a:lumOff val="35000"/>
                  </a:schemeClr>
                </a:solidFill>
                <a:latin typeface="Calibri" pitchFamily="34" charset="0"/>
              </a:rPr>
              <a:t>North Carolina</a:t>
            </a:r>
          </a:p>
        </p:txBody>
      </p:sp>
      <p:sp>
        <p:nvSpPr>
          <p:cNvPr id="4100" name="Text Box 234"/>
          <p:cNvSpPr txBox="1">
            <a:spLocks noChangeArrowheads="1"/>
          </p:cNvSpPr>
          <p:nvPr/>
        </p:nvSpPr>
        <p:spPr bwMode="auto">
          <a:xfrm>
            <a:off x="3659354" y="4136144"/>
            <a:ext cx="52645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US" sz="1600" i="1" dirty="0">
                <a:solidFill>
                  <a:schemeClr val="tx1">
                    <a:lumMod val="65000"/>
                    <a:lumOff val="35000"/>
                  </a:schemeClr>
                </a:solidFill>
                <a:latin typeface="Arial Narrow" pitchFamily="34" charset="0"/>
              </a:rPr>
              <a:t>Key findings from an online survey among 652 likely voters statewide</a:t>
            </a:r>
            <a:br>
              <a:rPr lang="en-US" sz="1600" i="1" dirty="0">
                <a:solidFill>
                  <a:schemeClr val="tx1">
                    <a:lumMod val="65000"/>
                    <a:lumOff val="35000"/>
                  </a:schemeClr>
                </a:solidFill>
                <a:latin typeface="Arial Narrow" pitchFamily="34" charset="0"/>
              </a:rPr>
            </a:br>
            <a:r>
              <a:rPr lang="en-US" sz="1600" i="1" dirty="0">
                <a:solidFill>
                  <a:schemeClr val="tx1">
                    <a:lumMod val="65000"/>
                    <a:lumOff val="35000"/>
                  </a:schemeClr>
                </a:solidFill>
                <a:latin typeface="Arial Narrow" pitchFamily="34" charset="0"/>
              </a:rPr>
              <a:t>Conducted February 26 to March 3, 2020</a:t>
            </a:r>
          </a:p>
        </p:txBody>
      </p:sp>
      <p:sp>
        <p:nvSpPr>
          <p:cNvPr id="2" name="AutoShape 2" descr="Image result for knight foundati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7" descr="Image result for knight foundation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Image result for knight foundation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0678" y="187104"/>
            <a:ext cx="2530533" cy="46561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160" r="61981" b="21232"/>
          <a:stretch/>
        </p:blipFill>
        <p:spPr>
          <a:xfrm>
            <a:off x="0" y="0"/>
            <a:ext cx="3414424" cy="514350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4605"/>
          <a:stretch/>
        </p:blipFill>
        <p:spPr>
          <a:xfrm>
            <a:off x="0" y="0"/>
            <a:ext cx="3500515"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90" y="25862"/>
            <a:ext cx="7700857" cy="857250"/>
          </a:xfrm>
        </p:spPr>
        <p:txBody>
          <a:bodyPr/>
          <a:lstStyle/>
          <a:p>
            <a:r>
              <a:rPr lang="en-US" dirty="0"/>
              <a:t>Most Important Issues by Key Subgroups (</a:t>
            </a:r>
            <a:r>
              <a:rPr lang="en-US" b="0" i="1" dirty="0"/>
              <a:t>cont.</a:t>
            </a:r>
            <a:r>
              <a:rPr lang="en-US"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7224590"/>
              </p:ext>
            </p:extLst>
          </p:nvPr>
        </p:nvGraphicFramePr>
        <p:xfrm>
          <a:off x="758219" y="1280110"/>
          <a:ext cx="7386225" cy="3291840"/>
        </p:xfrm>
        <a:graphic>
          <a:graphicData uri="http://schemas.openxmlformats.org/drawingml/2006/table">
            <a:tbl>
              <a:tblPr firstRow="1" firstCol="1" bandRow="1">
                <a:tableStyleId>{5C22544A-7EE6-4342-B048-85BDC9FD1C3A}</a:tableStyleId>
              </a:tblPr>
              <a:tblGrid>
                <a:gridCol w="3119948">
                  <a:extLst>
                    <a:ext uri="{9D8B030D-6E8A-4147-A177-3AD203B41FA5}">
                      <a16:colId xmlns:a16="http://schemas.microsoft.com/office/drawing/2014/main" val="20000"/>
                    </a:ext>
                  </a:extLst>
                </a:gridCol>
                <a:gridCol w="612955">
                  <a:extLst>
                    <a:ext uri="{9D8B030D-6E8A-4147-A177-3AD203B41FA5}">
                      <a16:colId xmlns:a16="http://schemas.microsoft.com/office/drawing/2014/main" val="20001"/>
                    </a:ext>
                  </a:extLst>
                </a:gridCol>
                <a:gridCol w="3119948">
                  <a:extLst>
                    <a:ext uri="{9D8B030D-6E8A-4147-A177-3AD203B41FA5}">
                      <a16:colId xmlns:a16="http://schemas.microsoft.com/office/drawing/2014/main" val="20002"/>
                    </a:ext>
                  </a:extLst>
                </a:gridCol>
                <a:gridCol w="533374">
                  <a:extLst>
                    <a:ext uri="{9D8B030D-6E8A-4147-A177-3AD203B41FA5}">
                      <a16:colId xmlns:a16="http://schemas.microsoft.com/office/drawing/2014/main" val="20003"/>
                    </a:ext>
                  </a:extLst>
                </a:gridCol>
              </a:tblGrid>
              <a:tr h="365760">
                <a:tc gridSpan="2">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URBAN</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200" b="0" dirty="0">
                        <a:solidFill>
                          <a:schemeClr val="tx1">
                            <a:lumMod val="65000"/>
                            <a:lumOff val="35000"/>
                          </a:schemeClr>
                        </a:solidFill>
                        <a:effectLst/>
                        <a:latin typeface="+mn-lt"/>
                        <a:ea typeface="Calibri"/>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SUBURBAN</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200" b="0" dirty="0">
                        <a:solidFill>
                          <a:schemeClr val="tx1">
                            <a:lumMod val="65000"/>
                            <a:lumOff val="35000"/>
                          </a:schemeClr>
                        </a:solidFill>
                        <a:effectLst/>
                        <a:latin typeface="+mn-lt"/>
                        <a:ea typeface="Calibri"/>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040">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Access to K</a:t>
                      </a:r>
                      <a:r>
                        <a:rPr lang="en-US" sz="1200" b="1" baseline="0" dirty="0">
                          <a:solidFill>
                            <a:schemeClr val="tx1">
                              <a:lumMod val="65000"/>
                              <a:lumOff val="35000"/>
                            </a:schemeClr>
                          </a:solidFill>
                          <a:effectLst/>
                          <a:latin typeface="+mn-lt"/>
                          <a:ea typeface="Calibri"/>
                          <a:cs typeface="Times New Roman"/>
                        </a:rPr>
                        <a:t> through </a:t>
                      </a:r>
                      <a:r>
                        <a:rPr lang="en-US" sz="1200" b="1" dirty="0">
                          <a:solidFill>
                            <a:schemeClr val="tx1">
                              <a:lumMod val="65000"/>
                              <a:lumOff val="35000"/>
                            </a:schemeClr>
                          </a:solidFill>
                          <a:effectLst/>
                          <a:latin typeface="+mn-lt"/>
                          <a:ea typeface="Calibri"/>
                          <a:cs typeface="Times New Roman"/>
                        </a:rPr>
                        <a:t>12</a:t>
                      </a:r>
                      <a:r>
                        <a:rPr lang="en-US" sz="1200" b="1" baseline="0" dirty="0">
                          <a:solidFill>
                            <a:schemeClr val="tx1">
                              <a:lumMod val="65000"/>
                              <a:lumOff val="35000"/>
                            </a:schemeClr>
                          </a:solidFill>
                          <a:effectLst/>
                          <a:latin typeface="+mn-lt"/>
                          <a:ea typeface="Calibri"/>
                          <a:cs typeface="Times New Roman"/>
                        </a:rPr>
                        <a:t> public education</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71%</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Access to K</a:t>
                      </a:r>
                      <a:r>
                        <a:rPr lang="en-US" sz="1200" b="1" baseline="0" dirty="0">
                          <a:solidFill>
                            <a:schemeClr val="tx1">
                              <a:lumMod val="65000"/>
                              <a:lumOff val="35000"/>
                            </a:schemeClr>
                          </a:solidFill>
                          <a:effectLst/>
                          <a:latin typeface="+mn-lt"/>
                          <a:ea typeface="Calibri"/>
                          <a:cs typeface="Times New Roman"/>
                        </a:rPr>
                        <a:t> through </a:t>
                      </a:r>
                      <a:r>
                        <a:rPr lang="en-US" sz="1200" b="1" dirty="0">
                          <a:solidFill>
                            <a:schemeClr val="tx1">
                              <a:lumMod val="65000"/>
                              <a:lumOff val="35000"/>
                            </a:schemeClr>
                          </a:solidFill>
                          <a:effectLst/>
                          <a:latin typeface="+mn-lt"/>
                          <a:ea typeface="Calibri"/>
                          <a:cs typeface="Times New Roman"/>
                        </a:rPr>
                        <a:t>12</a:t>
                      </a:r>
                      <a:r>
                        <a:rPr lang="en-US" sz="1200" b="1" baseline="0" dirty="0">
                          <a:solidFill>
                            <a:schemeClr val="tx1">
                              <a:lumMod val="65000"/>
                              <a:lumOff val="35000"/>
                            </a:schemeClr>
                          </a:solidFill>
                          <a:effectLst/>
                          <a:latin typeface="+mn-lt"/>
                          <a:ea typeface="Calibri"/>
                          <a:cs typeface="Times New Roman"/>
                        </a:rPr>
                        <a:t> public education</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i="0" dirty="0">
                          <a:solidFill>
                            <a:schemeClr val="tx1">
                              <a:lumMod val="65000"/>
                              <a:lumOff val="35000"/>
                            </a:schemeClr>
                          </a:solidFill>
                          <a:effectLst/>
                          <a:latin typeface="+mn-lt"/>
                          <a:ea typeface="Calibri"/>
                          <a:cs typeface="Times New Roman"/>
                        </a:rPr>
                        <a:t>58%</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0040">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Access to affordable healthcare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69%</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Ensure equal</a:t>
                      </a:r>
                      <a:r>
                        <a:rPr lang="en-US" sz="1200" b="0" baseline="0" dirty="0">
                          <a:solidFill>
                            <a:schemeClr val="tx1">
                              <a:lumMod val="65000"/>
                              <a:lumOff val="35000"/>
                            </a:schemeClr>
                          </a:solidFill>
                          <a:effectLst/>
                          <a:latin typeface="+mn-lt"/>
                          <a:ea typeface="Calibri"/>
                          <a:cs typeface="Times New Roman"/>
                        </a:rPr>
                        <a:t> pay for equal work/race</a:t>
                      </a:r>
                      <a:endParaRPr lang="en-US" sz="1200" b="0"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i="0" dirty="0">
                          <a:solidFill>
                            <a:schemeClr val="tx1">
                              <a:lumMod val="65000"/>
                              <a:lumOff val="35000"/>
                            </a:schemeClr>
                          </a:solidFill>
                          <a:effectLst/>
                          <a:latin typeface="+mn-lt"/>
                          <a:ea typeface="Calibri"/>
                          <a:cs typeface="Times New Roman"/>
                        </a:rPr>
                        <a:t>53%</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040">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Ensure healthcare to those struggling</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61%</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Access to affordable healthcare</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46%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04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0" dirty="0">
                          <a:solidFill>
                            <a:schemeClr val="tx1">
                              <a:lumMod val="65000"/>
                              <a:lumOff val="35000"/>
                            </a:schemeClr>
                          </a:solidFill>
                          <a:effectLst/>
                          <a:latin typeface="+mn-lt"/>
                          <a:ea typeface="Calibri"/>
                          <a:cs typeface="Times New Roman"/>
                        </a:rPr>
                        <a:t>Ensure equal</a:t>
                      </a:r>
                      <a:r>
                        <a:rPr lang="en-US" sz="1200" b="0" baseline="0" dirty="0">
                          <a:solidFill>
                            <a:schemeClr val="tx1">
                              <a:lumMod val="65000"/>
                              <a:lumOff val="35000"/>
                            </a:schemeClr>
                          </a:solidFill>
                          <a:effectLst/>
                          <a:latin typeface="+mn-lt"/>
                          <a:ea typeface="Calibri"/>
                          <a:cs typeface="Times New Roman"/>
                        </a:rPr>
                        <a:t> pay for equal work/gender</a:t>
                      </a:r>
                      <a:endParaRPr lang="en-US" sz="1200" b="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60%</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0" dirty="0">
                          <a:solidFill>
                            <a:schemeClr val="tx1">
                              <a:lumMod val="65000"/>
                              <a:lumOff val="35000"/>
                            </a:schemeClr>
                          </a:solidFill>
                          <a:effectLst/>
                          <a:latin typeface="+mn-lt"/>
                          <a:ea typeface="Calibri"/>
                          <a:cs typeface="Times New Roman"/>
                        </a:rPr>
                        <a:t>Ensure equal</a:t>
                      </a:r>
                      <a:r>
                        <a:rPr lang="en-US" sz="1200" b="0" baseline="0" dirty="0">
                          <a:solidFill>
                            <a:schemeClr val="tx1">
                              <a:lumMod val="65000"/>
                              <a:lumOff val="35000"/>
                            </a:schemeClr>
                          </a:solidFill>
                          <a:effectLst/>
                          <a:latin typeface="+mn-lt"/>
                          <a:ea typeface="Calibri"/>
                          <a:cs typeface="Times New Roman"/>
                        </a:rPr>
                        <a:t> pay for equal work/gender</a:t>
                      </a:r>
                      <a:endParaRPr lang="en-US" sz="1200" b="0"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45%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760">
                <a:tc gridSpan="2">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SMALL TOWN</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200" b="0" dirty="0">
                        <a:solidFill>
                          <a:schemeClr val="tx1">
                            <a:lumMod val="65000"/>
                            <a:lumOff val="35000"/>
                          </a:schemeClr>
                        </a:solidFill>
                        <a:effectLst/>
                        <a:latin typeface="+mn-lt"/>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RURAL</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200" b="0" dirty="0">
                        <a:solidFill>
                          <a:schemeClr val="tx1">
                            <a:lumMod val="65000"/>
                            <a:lumOff val="35000"/>
                          </a:schemeClr>
                        </a:solidFill>
                        <a:effectLst/>
                        <a:latin typeface="+mn-lt"/>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0040">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Access to K</a:t>
                      </a:r>
                      <a:r>
                        <a:rPr lang="en-US" sz="1200" b="1" baseline="0" dirty="0">
                          <a:solidFill>
                            <a:schemeClr val="tx1">
                              <a:lumMod val="65000"/>
                              <a:lumOff val="35000"/>
                            </a:schemeClr>
                          </a:solidFill>
                          <a:effectLst/>
                          <a:latin typeface="+mn-lt"/>
                          <a:ea typeface="Calibri"/>
                          <a:cs typeface="Times New Roman"/>
                        </a:rPr>
                        <a:t> through </a:t>
                      </a:r>
                      <a:r>
                        <a:rPr lang="en-US" sz="1200" b="1" dirty="0">
                          <a:solidFill>
                            <a:schemeClr val="tx1">
                              <a:lumMod val="65000"/>
                              <a:lumOff val="35000"/>
                            </a:schemeClr>
                          </a:solidFill>
                          <a:effectLst/>
                          <a:latin typeface="+mn-lt"/>
                          <a:ea typeface="Calibri"/>
                          <a:cs typeface="Times New Roman"/>
                        </a:rPr>
                        <a:t>12</a:t>
                      </a:r>
                      <a:r>
                        <a:rPr lang="en-US" sz="1200" b="1" baseline="0" dirty="0">
                          <a:solidFill>
                            <a:schemeClr val="tx1">
                              <a:lumMod val="65000"/>
                              <a:lumOff val="35000"/>
                            </a:schemeClr>
                          </a:solidFill>
                          <a:effectLst/>
                          <a:latin typeface="+mn-lt"/>
                          <a:ea typeface="Calibri"/>
                          <a:cs typeface="Times New Roman"/>
                        </a:rPr>
                        <a:t> public education</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66%</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Access to K through 12</a:t>
                      </a:r>
                      <a:r>
                        <a:rPr lang="en-US" sz="1200" b="1" baseline="0" dirty="0">
                          <a:solidFill>
                            <a:schemeClr val="tx1">
                              <a:lumMod val="65000"/>
                              <a:lumOff val="35000"/>
                            </a:schemeClr>
                          </a:solidFill>
                          <a:effectLst/>
                          <a:latin typeface="+mn-lt"/>
                          <a:ea typeface="Calibri"/>
                          <a:cs typeface="Times New Roman"/>
                        </a:rPr>
                        <a:t> public education</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47%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04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0" dirty="0">
                          <a:solidFill>
                            <a:schemeClr val="tx1">
                              <a:lumMod val="65000"/>
                              <a:lumOff val="35000"/>
                            </a:schemeClr>
                          </a:solidFill>
                          <a:effectLst/>
                          <a:latin typeface="+mn-lt"/>
                          <a:ea typeface="Calibri"/>
                          <a:cs typeface="Times New Roman"/>
                        </a:rPr>
                        <a:t>Ensure healthcare to those struggling</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53%</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1" dirty="0">
                          <a:solidFill>
                            <a:schemeClr val="tx1">
                              <a:lumMod val="65000"/>
                              <a:lumOff val="35000"/>
                            </a:schemeClr>
                          </a:solidFill>
                          <a:effectLst/>
                          <a:latin typeface="+mn-lt"/>
                          <a:ea typeface="Calibri"/>
                          <a:cs typeface="Times New Roman"/>
                        </a:rPr>
                        <a:t>Ensure equal</a:t>
                      </a:r>
                      <a:r>
                        <a:rPr lang="en-US" sz="1200" b="1" baseline="0" dirty="0">
                          <a:solidFill>
                            <a:schemeClr val="tx1">
                              <a:lumMod val="65000"/>
                              <a:lumOff val="35000"/>
                            </a:schemeClr>
                          </a:solidFill>
                          <a:effectLst/>
                          <a:latin typeface="+mn-lt"/>
                          <a:ea typeface="Calibri"/>
                          <a:cs typeface="Times New Roman"/>
                        </a:rPr>
                        <a:t> pay for equal work/race</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i="0" dirty="0">
                          <a:solidFill>
                            <a:schemeClr val="tx1">
                              <a:lumMod val="65000"/>
                              <a:lumOff val="35000"/>
                            </a:schemeClr>
                          </a:solidFill>
                          <a:effectLst/>
                          <a:latin typeface="+mn-lt"/>
                          <a:ea typeface="Calibri"/>
                          <a:cs typeface="Times New Roman"/>
                        </a:rPr>
                        <a:t>46%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004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0" dirty="0">
                          <a:solidFill>
                            <a:schemeClr val="tx1">
                              <a:lumMod val="65000"/>
                              <a:lumOff val="35000"/>
                            </a:schemeClr>
                          </a:solidFill>
                          <a:effectLst/>
                          <a:latin typeface="+mn-lt"/>
                          <a:ea typeface="Calibri"/>
                          <a:cs typeface="Times New Roman"/>
                        </a:rPr>
                        <a:t>Ensure equal</a:t>
                      </a:r>
                      <a:r>
                        <a:rPr lang="en-US" sz="1200" b="0" baseline="0" dirty="0">
                          <a:solidFill>
                            <a:schemeClr val="tx1">
                              <a:lumMod val="65000"/>
                              <a:lumOff val="35000"/>
                            </a:schemeClr>
                          </a:solidFill>
                          <a:effectLst/>
                          <a:latin typeface="+mn-lt"/>
                          <a:ea typeface="Calibri"/>
                          <a:cs typeface="Times New Roman"/>
                        </a:rPr>
                        <a:t> pay for equal work/race</a:t>
                      </a:r>
                      <a:endParaRPr lang="en-US" sz="1200" b="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50%</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1" dirty="0">
                          <a:solidFill>
                            <a:schemeClr val="tx1">
                              <a:lumMod val="65000"/>
                              <a:lumOff val="35000"/>
                            </a:schemeClr>
                          </a:solidFill>
                          <a:effectLst/>
                          <a:latin typeface="+mn-lt"/>
                          <a:ea typeface="Calibri"/>
                          <a:cs typeface="Times New Roman"/>
                        </a:rPr>
                        <a:t>Access to affordable healthcare</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46%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004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0" dirty="0">
                          <a:solidFill>
                            <a:schemeClr val="tx1">
                              <a:lumMod val="65000"/>
                              <a:lumOff val="35000"/>
                            </a:schemeClr>
                          </a:solidFill>
                          <a:effectLst/>
                          <a:latin typeface="+mn-lt"/>
                          <a:ea typeface="Calibri"/>
                          <a:cs typeface="Times New Roman"/>
                        </a:rPr>
                        <a:t>Ensure food to those struggling</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50%</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0" dirty="0">
                          <a:solidFill>
                            <a:schemeClr val="tx1">
                              <a:lumMod val="65000"/>
                              <a:lumOff val="35000"/>
                            </a:schemeClr>
                          </a:solidFill>
                          <a:effectLst/>
                          <a:latin typeface="+mn-lt"/>
                          <a:ea typeface="Calibri"/>
                          <a:cs typeface="Times New Roman"/>
                        </a:rPr>
                        <a:t>Ensure healthcare to those struggling</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42%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10</a:t>
            </a:fld>
            <a:endParaRPr lang="en-US"/>
          </a:p>
        </p:txBody>
      </p:sp>
      <p:sp>
        <p:nvSpPr>
          <p:cNvPr id="8" name="TextBox 7"/>
          <p:cNvSpPr txBox="1"/>
          <p:nvPr/>
        </p:nvSpPr>
        <p:spPr>
          <a:xfrm>
            <a:off x="2027431" y="911440"/>
            <a:ext cx="4847802" cy="276999"/>
          </a:xfrm>
          <a:prstGeom prst="rect">
            <a:avLst/>
          </a:prstGeom>
          <a:noFill/>
        </p:spPr>
        <p:txBody>
          <a:bodyPr wrap="none" rtlCol="0">
            <a:spAutoFit/>
          </a:bodyPr>
          <a:lstStyle/>
          <a:p>
            <a:r>
              <a:rPr lang="en-US" sz="1200" i="1" dirty="0"/>
              <a:t>Proportions saying government should have a major role in the issue</a:t>
            </a:r>
          </a:p>
        </p:txBody>
      </p:sp>
    </p:spTree>
    <p:extLst>
      <p:ext uri="{BB962C8B-B14F-4D97-AF65-F5344CB8AC3E}">
        <p14:creationId xmlns:p14="http://schemas.microsoft.com/office/powerpoint/2010/main" val="315427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Voters are optimistic about their financial outlook.</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11</a:t>
            </a:fld>
            <a:endParaRPr lang="en-US"/>
          </a:p>
        </p:txBody>
      </p:sp>
      <p:graphicFrame>
        <p:nvGraphicFramePr>
          <p:cNvPr id="5" name="Chart 4"/>
          <p:cNvGraphicFramePr/>
          <p:nvPr>
            <p:extLst>
              <p:ext uri="{D42A27DB-BD31-4B8C-83A1-F6EECF244321}">
                <p14:modId xmlns:p14="http://schemas.microsoft.com/office/powerpoint/2010/main" val="1700022655"/>
              </p:ext>
            </p:extLst>
          </p:nvPr>
        </p:nvGraphicFramePr>
        <p:xfrm>
          <a:off x="120580" y="843378"/>
          <a:ext cx="4043049" cy="41499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5155" y="1886874"/>
            <a:ext cx="490840" cy="276999"/>
          </a:xfrm>
          <a:prstGeom prst="rect">
            <a:avLst/>
          </a:prstGeom>
          <a:noFill/>
        </p:spPr>
        <p:txBody>
          <a:bodyPr wrap="none" rtlCol="0">
            <a:spAutoFit/>
          </a:bodyPr>
          <a:lstStyle/>
          <a:p>
            <a:r>
              <a:rPr lang="en-US" sz="1200" b="1" dirty="0"/>
              <a:t>57%</a:t>
            </a:r>
          </a:p>
        </p:txBody>
      </p:sp>
      <p:sp>
        <p:nvSpPr>
          <p:cNvPr id="7" name="TextBox 6"/>
          <p:cNvSpPr txBox="1"/>
          <p:nvPr/>
        </p:nvSpPr>
        <p:spPr>
          <a:xfrm>
            <a:off x="3168674" y="3528257"/>
            <a:ext cx="490840" cy="276999"/>
          </a:xfrm>
          <a:prstGeom prst="rect">
            <a:avLst/>
          </a:prstGeom>
          <a:noFill/>
        </p:spPr>
        <p:txBody>
          <a:bodyPr wrap="none" rtlCol="0">
            <a:spAutoFit/>
          </a:bodyPr>
          <a:lstStyle/>
          <a:p>
            <a:r>
              <a:rPr lang="en-US" sz="1200" b="1" dirty="0"/>
              <a:t>18%</a:t>
            </a:r>
          </a:p>
        </p:txBody>
      </p:sp>
      <p:graphicFrame>
        <p:nvGraphicFramePr>
          <p:cNvPr id="8" name="Table 7"/>
          <p:cNvGraphicFramePr>
            <a:graphicFrameLocks noGrp="1"/>
          </p:cNvGraphicFramePr>
          <p:nvPr>
            <p:extLst>
              <p:ext uri="{D42A27DB-BD31-4B8C-83A1-F6EECF244321}">
                <p14:modId xmlns:p14="http://schemas.microsoft.com/office/powerpoint/2010/main" val="4008849370"/>
              </p:ext>
            </p:extLst>
          </p:nvPr>
        </p:nvGraphicFramePr>
        <p:xfrm>
          <a:off x="4244185" y="1610567"/>
          <a:ext cx="4666722" cy="301752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1195017">
                  <a:extLst>
                    <a:ext uri="{9D8B030D-6E8A-4147-A177-3AD203B41FA5}">
                      <a16:colId xmlns:a16="http://schemas.microsoft.com/office/drawing/2014/main" val="20001"/>
                    </a:ext>
                  </a:extLst>
                </a:gridCol>
                <a:gridCol w="1277145">
                  <a:extLst>
                    <a:ext uri="{9D8B030D-6E8A-4147-A177-3AD203B41FA5}">
                      <a16:colId xmlns:a16="http://schemas.microsoft.com/office/drawing/2014/main" val="20002"/>
                    </a:ext>
                  </a:extLst>
                </a:gridCol>
              </a:tblGrid>
              <a:tr h="205520">
                <a:tc>
                  <a:txBody>
                    <a:bodyPr/>
                    <a:lstStyle/>
                    <a:p>
                      <a:endParaRPr lang="en-US" sz="1050" b="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050" b="1" dirty="0">
                          <a:solidFill>
                            <a:schemeClr val="bg1"/>
                          </a:solidFill>
                        </a:rPr>
                        <a:t>Optimistic</a:t>
                      </a:r>
                    </a:p>
                  </a:txBody>
                  <a:tcPr>
                    <a:lnL w="12700" cmpd="sng">
                      <a:noFill/>
                    </a:lnL>
                    <a:lnR w="12700" cmpd="sng">
                      <a:noFill/>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050" b="1" dirty="0">
                          <a:solidFill>
                            <a:schemeClr val="bg1"/>
                          </a:solidFill>
                        </a:rPr>
                        <a:t>Concerned</a:t>
                      </a: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205520">
                <a:tc>
                  <a:txBody>
                    <a:bodyPr/>
                    <a:lstStyle/>
                    <a:p>
                      <a:r>
                        <a:rPr lang="en-US" sz="1050" b="0" dirty="0">
                          <a:solidFill>
                            <a:schemeClr val="tx1"/>
                          </a:solidFill>
                        </a:rPr>
                        <a:t>Whites</a:t>
                      </a:r>
                    </a:p>
                  </a:txBody>
                  <a:tcPr>
                    <a:lnL w="12700" cap="flat" cmpd="sng" algn="ctr">
                      <a:solidFill>
                        <a:schemeClr val="bg1">
                          <a:lumMod val="5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60%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19%</a:t>
                      </a:r>
                    </a:p>
                  </a:txBody>
                  <a:tcPr>
                    <a:lnL w="12700" cmpd="sng">
                      <a:noFill/>
                    </a:lnL>
                    <a:lnR w="12700"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5520">
                <a:tc>
                  <a:txBody>
                    <a:bodyPr/>
                    <a:lstStyle/>
                    <a:p>
                      <a:r>
                        <a:rPr lang="en-US" sz="1050" b="0" dirty="0">
                          <a:solidFill>
                            <a:schemeClr val="tx1"/>
                          </a:solidFill>
                        </a:rPr>
                        <a:t>African</a:t>
                      </a:r>
                      <a:r>
                        <a:rPr lang="en-US" sz="1050" b="0" baseline="0" dirty="0">
                          <a:solidFill>
                            <a:schemeClr val="tx1"/>
                          </a:solidFill>
                        </a:rPr>
                        <a:t> </a:t>
                      </a:r>
                      <a:r>
                        <a:rPr lang="en-US" sz="1050" b="0" dirty="0">
                          <a:solidFill>
                            <a:schemeClr val="tx1"/>
                          </a:solidFill>
                        </a:rPr>
                        <a:t>Americans</a:t>
                      </a: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chemeClr val="tx1"/>
                          </a:solidFill>
                        </a:rPr>
                        <a:t>47%</a:t>
                      </a:r>
                    </a:p>
                  </a:txBody>
                  <a:tcPr>
                    <a:lnL w="12700" cmpd="sng">
                      <a:noFill/>
                    </a:lnL>
                    <a:lnR w="12700" cmpd="sng">
                      <a:noFill/>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chemeClr val="tx1"/>
                          </a:solidFill>
                        </a:rPr>
                        <a:t>18%</a:t>
                      </a: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520">
                <a:tc>
                  <a:txBody>
                    <a:bodyPr/>
                    <a:lstStyle/>
                    <a:p>
                      <a:r>
                        <a:rPr lang="en-US" sz="1050" b="0" dirty="0">
                          <a:solidFill>
                            <a:schemeClr val="tx1"/>
                          </a:solidFill>
                        </a:rPr>
                        <a:t>Democrats</a:t>
                      </a: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45%</a:t>
                      </a:r>
                    </a:p>
                  </a:txBody>
                  <a:tcPr>
                    <a:lnL w="12700" cmpd="sng">
                      <a:noFill/>
                    </a:lnL>
                    <a:lnR w="12700" cmpd="sng">
                      <a:noFill/>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26%</a:t>
                      </a: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5520">
                <a:tc>
                  <a:txBody>
                    <a:bodyPr/>
                    <a:lstStyle/>
                    <a:p>
                      <a:r>
                        <a:rPr lang="en-US" sz="1050" b="0" dirty="0">
                          <a:solidFill>
                            <a:schemeClr val="tx1"/>
                          </a:solidFill>
                        </a:rPr>
                        <a:t>Republicans</a:t>
                      </a: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10%</a:t>
                      </a: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520">
                <a:tc>
                  <a:txBody>
                    <a:bodyPr/>
                    <a:lstStyle/>
                    <a:p>
                      <a:r>
                        <a:rPr lang="en-US" sz="1050" b="0" dirty="0">
                          <a:solidFill>
                            <a:schemeClr val="tx1"/>
                          </a:solidFill>
                        </a:rPr>
                        <a:t>Unaffiliated voters</a:t>
                      </a: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chemeClr val="tx1"/>
                          </a:solidFill>
                        </a:rPr>
                        <a:t>52%</a:t>
                      </a:r>
                    </a:p>
                  </a:txBody>
                  <a:tcPr>
                    <a:lnL w="12700" cmpd="sng">
                      <a:noFill/>
                    </a:lnL>
                    <a:lnR w="12700" cmpd="sng">
                      <a:noFill/>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chemeClr val="tx1"/>
                          </a:solidFill>
                        </a:rPr>
                        <a:t>19%</a:t>
                      </a: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5520">
                <a:tc>
                  <a:txBody>
                    <a:bodyPr/>
                    <a:lstStyle/>
                    <a:p>
                      <a:r>
                        <a:rPr lang="en-US" sz="1050" b="0" dirty="0">
                          <a:solidFill>
                            <a:schemeClr val="tx1"/>
                          </a:solidFill>
                        </a:rPr>
                        <a:t>Suburban</a:t>
                      </a: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60%</a:t>
                      </a:r>
                    </a:p>
                  </a:txBody>
                  <a:tcPr>
                    <a:lnL w="12700" cmpd="sng">
                      <a:noFill/>
                    </a:lnL>
                    <a:lnR w="12700" cmpd="sng">
                      <a:noFill/>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18%</a:t>
                      </a: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5520">
                <a:tc>
                  <a:txBody>
                    <a:bodyPr/>
                    <a:lstStyle/>
                    <a:p>
                      <a:r>
                        <a:rPr lang="en-US" sz="1050" b="0" dirty="0">
                          <a:solidFill>
                            <a:schemeClr val="tx1"/>
                          </a:solidFill>
                        </a:rPr>
                        <a:t>Small town/rural</a:t>
                      </a: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chemeClr val="tx1"/>
                          </a:solidFill>
                        </a:rPr>
                        <a:t>51%</a:t>
                      </a:r>
                    </a:p>
                  </a:txBody>
                  <a:tcPr>
                    <a:lnL w="12700" cmpd="sng">
                      <a:noFill/>
                    </a:lnL>
                    <a:lnR w="12700" cmpd="sng">
                      <a:noFill/>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chemeClr val="tx1"/>
                          </a:solidFill>
                        </a:rPr>
                        <a:t>19%</a:t>
                      </a: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5520">
                <a:tc>
                  <a:txBody>
                    <a:bodyPr/>
                    <a:lstStyle/>
                    <a:p>
                      <a:r>
                        <a:rPr lang="en-US" sz="1050" b="0" dirty="0">
                          <a:solidFill>
                            <a:schemeClr val="tx1"/>
                          </a:solidFill>
                        </a:rPr>
                        <a:t>White men non-college grads</a:t>
                      </a: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67%</a:t>
                      </a:r>
                    </a:p>
                  </a:txBody>
                  <a:tcPr>
                    <a:lnL w="12700" cmpd="sng">
                      <a:noFill/>
                    </a:lnL>
                    <a:lnR w="12700" cmpd="sng">
                      <a:noFill/>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20%</a:t>
                      </a: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5520">
                <a:tc>
                  <a:txBody>
                    <a:bodyPr/>
                    <a:lstStyle/>
                    <a:p>
                      <a:r>
                        <a:rPr lang="en-US" sz="1050" b="0" dirty="0">
                          <a:solidFill>
                            <a:schemeClr val="tx1"/>
                          </a:solidFill>
                        </a:rPr>
                        <a:t>White</a:t>
                      </a:r>
                      <a:r>
                        <a:rPr lang="en-US" sz="1050" b="0" baseline="0" dirty="0">
                          <a:solidFill>
                            <a:schemeClr val="tx1"/>
                          </a:solidFill>
                        </a:rPr>
                        <a:t> men college grads.</a:t>
                      </a:r>
                      <a:endParaRPr lang="en-US" sz="105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68%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16%</a:t>
                      </a: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5520">
                <a:tc>
                  <a:txBody>
                    <a:bodyPr/>
                    <a:lstStyle/>
                    <a:p>
                      <a:r>
                        <a:rPr lang="en-US" sz="1050" b="0" dirty="0">
                          <a:solidFill>
                            <a:schemeClr val="tx1"/>
                          </a:solidFill>
                        </a:rPr>
                        <a:t>White women non-college grads</a:t>
                      </a: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0" dirty="0">
                          <a:solidFill>
                            <a:schemeClr val="tx1"/>
                          </a:solidFill>
                        </a:rPr>
                        <a:t>24%</a:t>
                      </a: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5520">
                <a:tc>
                  <a:txBody>
                    <a:bodyPr/>
                    <a:lstStyle/>
                    <a:p>
                      <a:r>
                        <a:rPr lang="en-US" sz="1050" b="0" dirty="0">
                          <a:solidFill>
                            <a:schemeClr val="tx1"/>
                          </a:solidFill>
                        </a:rPr>
                        <a:t>White</a:t>
                      </a:r>
                      <a:r>
                        <a:rPr lang="en-US" sz="1050" b="0" baseline="0" dirty="0">
                          <a:solidFill>
                            <a:schemeClr val="tx1"/>
                          </a:solidFill>
                        </a:rPr>
                        <a:t> women college grads.</a:t>
                      </a:r>
                      <a:endParaRPr lang="en-US" sz="105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chemeClr val="tx1"/>
                          </a:solidFill>
                        </a:rPr>
                        <a:t>60%</a:t>
                      </a:r>
                    </a:p>
                  </a:txBody>
                  <a:tcP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chemeClr val="tx1"/>
                          </a:solidFill>
                        </a:rPr>
                        <a:t>15%</a:t>
                      </a: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Rectangle 2">
            <a:extLst>
              <a:ext uri="{FF2B5EF4-FFF2-40B4-BE49-F238E27FC236}">
                <a16:creationId xmlns:a16="http://schemas.microsoft.com/office/drawing/2014/main" id="{76FFFAA9-64D6-434F-8133-3D494FD33938}"/>
              </a:ext>
            </a:extLst>
          </p:cNvPr>
          <p:cNvSpPr/>
          <p:nvPr/>
        </p:nvSpPr>
        <p:spPr>
          <a:xfrm>
            <a:off x="2732470" y="843378"/>
            <a:ext cx="3457998" cy="307777"/>
          </a:xfrm>
          <a:prstGeom prst="rect">
            <a:avLst/>
          </a:prstGeom>
        </p:spPr>
        <p:txBody>
          <a:bodyPr wrap="none">
            <a:spAutoFit/>
          </a:bodyPr>
          <a:lstStyle/>
          <a:p>
            <a:r>
              <a:rPr lang="en-US" i="1" dirty="0">
                <a:latin typeface="Arial" panose="020B0604020202020204" pitchFamily="34" charset="0"/>
                <a:ea typeface="Times New Roman" panose="02020603050405020304" pitchFamily="18" charset="0"/>
              </a:rPr>
              <a:t>Personal Financial Outlook for Me/Family</a:t>
            </a:r>
            <a:endParaRPr lang="en-US" i="1" dirty="0"/>
          </a:p>
        </p:txBody>
      </p:sp>
    </p:spTree>
    <p:extLst>
      <p:ext uri="{BB962C8B-B14F-4D97-AF65-F5344CB8AC3E}">
        <p14:creationId xmlns:p14="http://schemas.microsoft.com/office/powerpoint/2010/main" val="185874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Different Aspects of Having a Job</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6811399"/>
              </p:ext>
            </p:extLst>
          </p:nvPr>
        </p:nvGraphicFramePr>
        <p:xfrm>
          <a:off x="44388" y="790113"/>
          <a:ext cx="8647435" cy="40541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69892" y="4711077"/>
            <a:ext cx="3297698" cy="230832"/>
          </a:xfrm>
          <a:prstGeom prst="rect">
            <a:avLst/>
          </a:prstGeom>
          <a:noFill/>
        </p:spPr>
        <p:txBody>
          <a:bodyPr wrap="none" rtlCol="0">
            <a:spAutoFit/>
          </a:bodyPr>
          <a:lstStyle/>
          <a:p>
            <a:r>
              <a:rPr lang="en-US" sz="900" dirty="0">
                <a:solidFill>
                  <a:schemeClr val="tx1">
                    <a:lumMod val="65000"/>
                    <a:lumOff val="35000"/>
                  </a:schemeClr>
                </a:solidFill>
              </a:rPr>
              <a:t>*8-to-10 ratings on a 0-to-10 scale: 10 = extremely important</a:t>
            </a:r>
          </a:p>
        </p:txBody>
      </p:sp>
      <p:graphicFrame>
        <p:nvGraphicFramePr>
          <p:cNvPr id="7" name="Table 6"/>
          <p:cNvGraphicFramePr>
            <a:graphicFrameLocks noGrp="1"/>
          </p:cNvGraphicFramePr>
          <p:nvPr>
            <p:extLst>
              <p:ext uri="{D42A27DB-BD31-4B8C-83A1-F6EECF244321}">
                <p14:modId xmlns:p14="http://schemas.microsoft.com/office/powerpoint/2010/main" val="490947502"/>
              </p:ext>
            </p:extLst>
          </p:nvPr>
        </p:nvGraphicFramePr>
        <p:xfrm>
          <a:off x="7625645" y="566414"/>
          <a:ext cx="1326363" cy="3959234"/>
        </p:xfrm>
        <a:graphic>
          <a:graphicData uri="http://schemas.openxmlformats.org/drawingml/2006/table">
            <a:tbl>
              <a:tblPr>
                <a:tableStyleId>{5C22544A-7EE6-4342-B048-85BDC9FD1C3A}</a:tableStyleId>
              </a:tblPr>
              <a:tblGrid>
                <a:gridCol w="1326363">
                  <a:extLst>
                    <a:ext uri="{9D8B030D-6E8A-4147-A177-3AD203B41FA5}">
                      <a16:colId xmlns:a16="http://schemas.microsoft.com/office/drawing/2014/main" val="20000"/>
                    </a:ext>
                  </a:extLst>
                </a:gridCol>
              </a:tblGrid>
              <a:tr h="652659">
                <a:tc>
                  <a:txBody>
                    <a:bodyPr/>
                    <a:lstStyle/>
                    <a:p>
                      <a:pPr algn="ctr" fontAlgn="b"/>
                      <a:r>
                        <a:rPr lang="en-US" sz="1000" b="1" i="0" u="none" strike="noStrike" dirty="0">
                          <a:solidFill>
                            <a:srgbClr val="000000"/>
                          </a:solidFill>
                          <a:effectLst/>
                          <a:latin typeface="+mn-lt"/>
                        </a:rPr>
                        <a:t>Selected </a:t>
                      </a:r>
                      <a:br>
                        <a:rPr lang="en-US" sz="1000" b="1" i="0" u="none" strike="noStrike" dirty="0">
                          <a:solidFill>
                            <a:srgbClr val="000000"/>
                          </a:solidFill>
                          <a:effectLst/>
                          <a:latin typeface="+mn-lt"/>
                        </a:rPr>
                      </a:br>
                      <a:r>
                        <a:rPr lang="en-US" sz="1000" b="1" i="0" u="none" strike="noStrike" dirty="0">
                          <a:solidFill>
                            <a:srgbClr val="000000"/>
                          </a:solidFill>
                          <a:effectLst/>
                          <a:latin typeface="+mn-lt"/>
                        </a:rPr>
                        <a:t>Two Most </a:t>
                      </a:r>
                      <a:br>
                        <a:rPr lang="en-US" sz="1000" b="1" i="0" u="none" strike="noStrike" dirty="0">
                          <a:solidFill>
                            <a:srgbClr val="000000"/>
                          </a:solidFill>
                          <a:effectLst/>
                          <a:latin typeface="+mn-lt"/>
                        </a:rPr>
                      </a:br>
                      <a:r>
                        <a:rPr lang="en-US" sz="1000" b="1" i="0" u="none" strike="noStrike" dirty="0">
                          <a:solidFill>
                            <a:srgbClr val="000000"/>
                          </a:solidFill>
                          <a:effectLst/>
                          <a:latin typeface="+mn-lt"/>
                        </a:rPr>
                        <a:t>Important </a:t>
                      </a:r>
                      <a:br>
                        <a:rPr lang="en-US" sz="1000" b="1" i="0" u="none" strike="noStrike" dirty="0">
                          <a:solidFill>
                            <a:srgbClr val="000000"/>
                          </a:solidFill>
                          <a:effectLst/>
                          <a:latin typeface="+mn-lt"/>
                        </a:rPr>
                      </a:br>
                      <a:r>
                        <a:rPr lang="en-US" sz="1000" b="1" i="0" u="none" strike="noStrike" dirty="0">
                          <a:solidFill>
                            <a:srgbClr val="000000"/>
                          </a:solidFill>
                          <a:effectLst/>
                          <a:latin typeface="+mn-lt"/>
                        </a:rPr>
                        <a:t>Aspects</a:t>
                      </a:r>
                    </a:p>
                  </a:txBody>
                  <a:tcPr marL="2351" marR="2351" marT="235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4279">
                <a:tc>
                  <a:txBody>
                    <a:bodyPr/>
                    <a:lstStyle/>
                    <a:p>
                      <a:pPr marL="0" marR="0" algn="ctr" hangingPunct="0">
                        <a:spcBef>
                          <a:spcPts val="200"/>
                        </a:spcBef>
                        <a:spcAft>
                          <a:spcPts val="200"/>
                        </a:spcAft>
                        <a:tabLst>
                          <a:tab pos="-457200" algn="l"/>
                        </a:tabLst>
                      </a:pPr>
                      <a:r>
                        <a:rPr lang="en-US" sz="1100" b="1" dirty="0">
                          <a:solidFill>
                            <a:srgbClr val="000000"/>
                          </a:solidFill>
                          <a:effectLst/>
                          <a:latin typeface="Arial"/>
                          <a:ea typeface="Times New Roman"/>
                          <a:cs typeface="Arial"/>
                        </a:rPr>
                        <a:t>61%</a:t>
                      </a:r>
                      <a:endParaRPr lang="en-US" sz="1100" b="1"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470">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51%</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1846">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47%</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9470">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23%</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3100">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9%</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9470">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1%</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9470">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9470">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4793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11" y="-12722"/>
            <a:ext cx="7700857" cy="857250"/>
          </a:xfrm>
        </p:spPr>
        <p:txBody>
          <a:bodyPr/>
          <a:lstStyle/>
          <a:p>
            <a:r>
              <a:rPr lang="en-US" dirty="0"/>
              <a:t>Importance of Different Aspects of a Job by Key Subgroups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13</a:t>
            </a:fld>
            <a:endParaRPr lang="en-US"/>
          </a:p>
        </p:txBody>
      </p:sp>
      <p:graphicFrame>
        <p:nvGraphicFramePr>
          <p:cNvPr id="5" name="Content Placeholder 8"/>
          <p:cNvGraphicFramePr>
            <a:graphicFrameLocks/>
          </p:cNvGraphicFramePr>
          <p:nvPr>
            <p:extLst>
              <p:ext uri="{D42A27DB-BD31-4B8C-83A1-F6EECF244321}">
                <p14:modId xmlns:p14="http://schemas.microsoft.com/office/powerpoint/2010/main" val="377941622"/>
              </p:ext>
            </p:extLst>
          </p:nvPr>
        </p:nvGraphicFramePr>
        <p:xfrm>
          <a:off x="182883" y="1037462"/>
          <a:ext cx="8843630" cy="3525661"/>
        </p:xfrm>
        <a:graphic>
          <a:graphicData uri="http://schemas.openxmlformats.org/drawingml/2006/table">
            <a:tbl>
              <a:tblPr>
                <a:tableStyleId>{5C22544A-7EE6-4342-B048-85BDC9FD1C3A}</a:tableStyleId>
              </a:tblPr>
              <a:tblGrid>
                <a:gridCol w="1619287">
                  <a:extLst>
                    <a:ext uri="{9D8B030D-6E8A-4147-A177-3AD203B41FA5}">
                      <a16:colId xmlns:a16="http://schemas.microsoft.com/office/drawing/2014/main" val="20000"/>
                    </a:ext>
                  </a:extLst>
                </a:gridCol>
                <a:gridCol w="596579">
                  <a:extLst>
                    <a:ext uri="{9D8B030D-6E8A-4147-A177-3AD203B41FA5}">
                      <a16:colId xmlns:a16="http://schemas.microsoft.com/office/drawing/2014/main" val="20001"/>
                    </a:ext>
                  </a:extLst>
                </a:gridCol>
                <a:gridCol w="661971">
                  <a:extLst>
                    <a:ext uri="{9D8B030D-6E8A-4147-A177-3AD203B41FA5}">
                      <a16:colId xmlns:a16="http://schemas.microsoft.com/office/drawing/2014/main" val="20002"/>
                    </a:ext>
                  </a:extLst>
                </a:gridCol>
                <a:gridCol w="596579">
                  <a:extLst>
                    <a:ext uri="{9D8B030D-6E8A-4147-A177-3AD203B41FA5}">
                      <a16:colId xmlns:a16="http://schemas.microsoft.com/office/drawing/2014/main" val="20003"/>
                    </a:ext>
                  </a:extLst>
                </a:gridCol>
                <a:gridCol w="497451">
                  <a:extLst>
                    <a:ext uri="{9D8B030D-6E8A-4147-A177-3AD203B41FA5}">
                      <a16:colId xmlns:a16="http://schemas.microsoft.com/office/drawing/2014/main" val="20004"/>
                    </a:ext>
                  </a:extLst>
                </a:gridCol>
                <a:gridCol w="780933">
                  <a:extLst>
                    <a:ext uri="{9D8B030D-6E8A-4147-A177-3AD203B41FA5}">
                      <a16:colId xmlns:a16="http://schemas.microsoft.com/office/drawing/2014/main" val="20005"/>
                    </a:ext>
                  </a:extLst>
                </a:gridCol>
                <a:gridCol w="1107933">
                  <a:extLst>
                    <a:ext uri="{9D8B030D-6E8A-4147-A177-3AD203B41FA5}">
                      <a16:colId xmlns:a16="http://schemas.microsoft.com/office/drawing/2014/main" val="20006"/>
                    </a:ext>
                  </a:extLst>
                </a:gridCol>
                <a:gridCol w="852256">
                  <a:extLst>
                    <a:ext uri="{9D8B030D-6E8A-4147-A177-3AD203B41FA5}">
                      <a16:colId xmlns:a16="http://schemas.microsoft.com/office/drawing/2014/main" val="20007"/>
                    </a:ext>
                  </a:extLst>
                </a:gridCol>
                <a:gridCol w="1193159">
                  <a:extLst>
                    <a:ext uri="{9D8B030D-6E8A-4147-A177-3AD203B41FA5}">
                      <a16:colId xmlns:a16="http://schemas.microsoft.com/office/drawing/2014/main" val="20008"/>
                    </a:ext>
                  </a:extLst>
                </a:gridCol>
                <a:gridCol w="937482">
                  <a:extLst>
                    <a:ext uri="{9D8B030D-6E8A-4147-A177-3AD203B41FA5}">
                      <a16:colId xmlns:a16="http://schemas.microsoft.com/office/drawing/2014/main" val="20009"/>
                    </a:ext>
                  </a:extLst>
                </a:gridCol>
              </a:tblGrid>
              <a:tr h="410225">
                <a:tc>
                  <a:txBody>
                    <a:bodyPr/>
                    <a:lstStyle/>
                    <a:p>
                      <a:pPr algn="just" fontAlgn="ctr"/>
                      <a:r>
                        <a:rPr lang="en-US" sz="1050" u="none" strike="noStrike" dirty="0">
                          <a:effectLst/>
                          <a:latin typeface="+mn-lt"/>
                        </a:rPr>
                        <a:t> </a:t>
                      </a:r>
                      <a:endParaRPr lang="en-US" sz="1050" b="0" i="0" u="none" strike="noStrike" dirty="0">
                        <a:solidFill>
                          <a:srgbClr val="000000"/>
                        </a:solidFill>
                        <a:effectLst/>
                        <a:latin typeface="+mn-lt"/>
                      </a:endParaRPr>
                    </a:p>
                  </a:txBody>
                  <a:tcPr marL="8723" marR="8723" marT="87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u="none" strike="noStrike" dirty="0">
                          <a:solidFill>
                            <a:schemeClr val="bg1"/>
                          </a:solidFill>
                          <a:effectLst/>
                          <a:latin typeface="+mn-lt"/>
                        </a:rPr>
                        <a:t>Urban</a:t>
                      </a:r>
                      <a:endParaRPr lang="en-US" sz="1050" b="0" i="0" u="none" strike="noStrike" dirty="0">
                        <a:solidFill>
                          <a:schemeClr val="bg1"/>
                        </a:solidFill>
                        <a:effectLst/>
                        <a:latin typeface="+mn-lt"/>
                      </a:endParaRPr>
                    </a:p>
                  </a:txBody>
                  <a:tcPr marL="8723" marR="8723" marT="872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Suburban</a:t>
                      </a:r>
                      <a:endParaRPr lang="en-US" sz="1050" b="0" i="0" u="none" strike="noStrike" dirty="0">
                        <a:solidFill>
                          <a:schemeClr val="bg1"/>
                        </a:solidFill>
                        <a:effectLst/>
                        <a:latin typeface="+mn-lt"/>
                      </a:endParaRPr>
                    </a:p>
                  </a:txBody>
                  <a:tcPr marL="8723" marR="8723" marT="872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Small town</a:t>
                      </a:r>
                      <a:endParaRPr lang="en-US" sz="1050" b="0" i="0" u="none" strike="noStrike" dirty="0">
                        <a:solidFill>
                          <a:schemeClr val="bg1"/>
                        </a:solidFill>
                        <a:effectLst/>
                        <a:latin typeface="+mn-lt"/>
                      </a:endParaRPr>
                    </a:p>
                  </a:txBody>
                  <a:tcPr marL="8723" marR="8723" marT="8723"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b="0" i="0" u="none" strike="noStrike" dirty="0">
                          <a:solidFill>
                            <a:schemeClr val="bg1"/>
                          </a:solidFill>
                          <a:effectLst/>
                          <a:latin typeface="+mn-lt"/>
                        </a:rPr>
                        <a:t>Rural</a:t>
                      </a:r>
                    </a:p>
                  </a:txBody>
                  <a:tcPr marL="8723" marR="8723" marT="8723" marB="0" anchor="b">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African Americans</a:t>
                      </a:r>
                      <a:endParaRPr lang="en-US" sz="1050" b="0" i="0" u="none" strike="noStrike" dirty="0">
                        <a:solidFill>
                          <a:schemeClr val="bg1"/>
                        </a:solidFill>
                        <a:effectLst/>
                        <a:latin typeface="+mn-lt"/>
                      </a:endParaRPr>
                    </a:p>
                  </a:txBody>
                  <a:tcPr marL="8723" marR="8723" marT="8723" marB="0" anchor="b">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White men </a:t>
                      </a:r>
                      <a:br>
                        <a:rPr lang="en-US" sz="1050" u="none" strike="noStrike" dirty="0">
                          <a:solidFill>
                            <a:schemeClr val="bg1"/>
                          </a:solidFill>
                          <a:effectLst/>
                          <a:latin typeface="+mn-lt"/>
                        </a:rPr>
                      </a:br>
                      <a:r>
                        <a:rPr lang="en-US" sz="1050" u="none" strike="noStrike" dirty="0">
                          <a:solidFill>
                            <a:schemeClr val="bg1"/>
                          </a:solidFill>
                          <a:effectLst/>
                          <a:latin typeface="+mn-lt"/>
                        </a:rPr>
                        <a:t>non-college grads</a:t>
                      </a:r>
                      <a:endParaRPr lang="en-US" sz="1050" b="0" i="0" u="none" strike="noStrike" dirty="0">
                        <a:solidFill>
                          <a:schemeClr val="bg1"/>
                        </a:solidFill>
                        <a:effectLst/>
                        <a:latin typeface="+mn-lt"/>
                      </a:endParaRPr>
                    </a:p>
                  </a:txBody>
                  <a:tcPr marL="8723" marR="8723" marT="8723" marB="0" anchor="b">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White men college grads</a:t>
                      </a:r>
                      <a:endParaRPr lang="en-US" sz="1050" b="0" i="0" u="none" strike="noStrike" dirty="0">
                        <a:solidFill>
                          <a:schemeClr val="bg1"/>
                        </a:solidFill>
                        <a:effectLst/>
                        <a:latin typeface="+mn-lt"/>
                      </a:endParaRPr>
                    </a:p>
                  </a:txBody>
                  <a:tcPr marL="8723" marR="8723" marT="8723" marB="0" anchor="b">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White women </a:t>
                      </a:r>
                      <a:br>
                        <a:rPr lang="en-US" sz="1050" u="none" strike="noStrike" dirty="0">
                          <a:solidFill>
                            <a:schemeClr val="bg1"/>
                          </a:solidFill>
                          <a:effectLst/>
                          <a:latin typeface="+mn-lt"/>
                        </a:rPr>
                      </a:br>
                      <a:r>
                        <a:rPr lang="en-US" sz="1050" u="none" strike="noStrike" dirty="0">
                          <a:solidFill>
                            <a:schemeClr val="bg1"/>
                          </a:solidFill>
                          <a:effectLst/>
                          <a:latin typeface="+mn-lt"/>
                        </a:rPr>
                        <a:t>non-college grads</a:t>
                      </a:r>
                      <a:endParaRPr lang="en-US" sz="1050" b="0" i="0" u="none" strike="noStrike" dirty="0">
                        <a:solidFill>
                          <a:schemeClr val="bg1"/>
                        </a:solidFill>
                        <a:effectLst/>
                        <a:latin typeface="+mn-lt"/>
                      </a:endParaRPr>
                    </a:p>
                  </a:txBody>
                  <a:tcPr marL="8723" marR="8723" marT="8723" marB="0" anchor="b">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White women college grads</a:t>
                      </a:r>
                      <a:endParaRPr lang="en-US" sz="1050" b="0" i="0" u="none" strike="noStrike" dirty="0">
                        <a:solidFill>
                          <a:schemeClr val="bg1"/>
                        </a:solidFill>
                        <a:effectLst/>
                        <a:latin typeface="+mn-lt"/>
                      </a:endParaRPr>
                    </a:p>
                  </a:txBody>
                  <a:tcPr marL="8723" marR="8723" marT="872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47529">
                <a:tc>
                  <a:txBody>
                    <a:bodyPr/>
                    <a:lstStyle/>
                    <a:p>
                      <a:pPr algn="l" fontAlgn="ctr"/>
                      <a:r>
                        <a:rPr lang="en-US" sz="1100" b="1" i="0" u="none" strike="noStrike" dirty="0">
                          <a:solidFill>
                            <a:srgbClr val="000000"/>
                          </a:solidFill>
                          <a:effectLst/>
                          <a:latin typeface="Arial"/>
                        </a:rPr>
                        <a:t>Earn a wage to support a family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85%</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83%</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83%</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80%</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76%</a:t>
                      </a:r>
                    </a:p>
                  </a:txBody>
                  <a:tcPr marL="68580" marR="68580" marT="0"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86%</a:t>
                      </a:r>
                    </a:p>
                  </a:txBody>
                  <a:tcPr marL="68580" marR="6858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7529">
                <a:tc>
                  <a:txBody>
                    <a:bodyPr/>
                    <a:lstStyle/>
                    <a:p>
                      <a:pPr algn="l" fontAlgn="ctr"/>
                      <a:r>
                        <a:rPr lang="en-US" sz="1100" b="1" i="0" u="none" strike="noStrike" dirty="0">
                          <a:solidFill>
                            <a:srgbClr val="000000"/>
                          </a:solidFill>
                          <a:effectLst/>
                          <a:latin typeface="Arial"/>
                        </a:rPr>
                        <a:t>Steady, consistent income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87%</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77%</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84%</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76%</a:t>
                      </a:r>
                    </a:p>
                  </a:txBody>
                  <a:tcPr marL="68580" marR="68580" marT="0"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78%</a:t>
                      </a:r>
                    </a:p>
                  </a:txBody>
                  <a:tcPr marL="68580" marR="6858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7529">
                <a:tc>
                  <a:txBody>
                    <a:bodyPr/>
                    <a:lstStyle/>
                    <a:p>
                      <a:pPr algn="l" fontAlgn="ctr"/>
                      <a:r>
                        <a:rPr lang="en-US" sz="1100" b="1" i="0" u="none" strike="noStrike" dirty="0">
                          <a:solidFill>
                            <a:srgbClr val="000000"/>
                          </a:solidFill>
                          <a:effectLst/>
                          <a:latin typeface="Arial"/>
                        </a:rPr>
                        <a:t>Access to affordable health insurance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85%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77%</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74%</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83%</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76%</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66%</a:t>
                      </a:r>
                    </a:p>
                  </a:txBody>
                  <a:tcPr marL="68580" marR="68580" marT="0"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75%</a:t>
                      </a:r>
                    </a:p>
                  </a:txBody>
                  <a:tcPr marL="68580" marR="6858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88%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7529">
                <a:tc>
                  <a:txBody>
                    <a:bodyPr/>
                    <a:lstStyle/>
                    <a:p>
                      <a:pPr algn="l" fontAlgn="ctr"/>
                      <a:r>
                        <a:rPr lang="en-US" sz="1100" b="1" i="0" u="none" strike="noStrike" dirty="0">
                          <a:solidFill>
                            <a:srgbClr val="000000"/>
                          </a:solidFill>
                          <a:effectLst/>
                          <a:latin typeface="Arial"/>
                        </a:rPr>
                        <a:t>Have a way to save for retirement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72%</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68%</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69%</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67%</a:t>
                      </a:r>
                    </a:p>
                  </a:txBody>
                  <a:tcPr marL="68580" marR="68580" marT="0"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68%</a:t>
                      </a:r>
                    </a:p>
                  </a:txBody>
                  <a:tcPr marL="68580" marR="6858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80%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2597">
                <a:tc>
                  <a:txBody>
                    <a:bodyPr/>
                    <a:lstStyle/>
                    <a:p>
                      <a:pPr algn="l" fontAlgn="ctr"/>
                      <a:r>
                        <a:rPr lang="en-US" sz="1100" b="1" i="0" u="none" strike="noStrike" dirty="0">
                          <a:solidFill>
                            <a:srgbClr val="000000"/>
                          </a:solidFill>
                          <a:effectLst/>
                          <a:latin typeface="Arial"/>
                        </a:rPr>
                        <a:t>Have paid sick time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77%</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70%</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87%</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65%</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57%</a:t>
                      </a:r>
                    </a:p>
                  </a:txBody>
                  <a:tcPr marL="68580" marR="68580" marT="0"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73%</a:t>
                      </a:r>
                    </a:p>
                  </a:txBody>
                  <a:tcPr marL="68580" marR="6858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7529">
                <a:tc>
                  <a:txBody>
                    <a:bodyPr/>
                    <a:lstStyle/>
                    <a:p>
                      <a:pPr algn="l" fontAlgn="ctr"/>
                      <a:r>
                        <a:rPr lang="en-US" sz="1100" b="1" i="0" u="none" strike="noStrike" dirty="0">
                          <a:solidFill>
                            <a:srgbClr val="000000"/>
                          </a:solidFill>
                          <a:effectLst/>
                          <a:latin typeface="Arial"/>
                        </a:rPr>
                        <a:t>Have accommodations for maternity leave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58%</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54%</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68%</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45%</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40%</a:t>
                      </a:r>
                    </a:p>
                  </a:txBody>
                  <a:tcPr marL="68580" marR="68580" marT="0"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61%</a:t>
                      </a:r>
                    </a:p>
                  </a:txBody>
                  <a:tcPr marL="68580" marR="6858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2597">
                <a:tc>
                  <a:txBody>
                    <a:bodyPr/>
                    <a:lstStyle/>
                    <a:p>
                      <a:pPr algn="l" fontAlgn="ctr"/>
                      <a:r>
                        <a:rPr lang="en-US" sz="1100" b="1" i="0" u="none" strike="noStrike" dirty="0">
                          <a:solidFill>
                            <a:srgbClr val="000000"/>
                          </a:solidFill>
                          <a:effectLst/>
                          <a:latin typeface="Arial"/>
                        </a:rPr>
                        <a:t>Have paid family leave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55%</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52%</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74%</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46%</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37%</a:t>
                      </a:r>
                    </a:p>
                  </a:txBody>
                  <a:tcPr marL="68580" marR="68580" marT="0"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49%</a:t>
                      </a:r>
                    </a:p>
                  </a:txBody>
                  <a:tcPr marL="68580" marR="6858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2597">
                <a:tc>
                  <a:txBody>
                    <a:bodyPr/>
                    <a:lstStyle/>
                    <a:p>
                      <a:pPr algn="l" fontAlgn="ctr"/>
                      <a:r>
                        <a:rPr lang="en-US" sz="1100" b="1" i="0" u="none" strike="noStrike" dirty="0">
                          <a:solidFill>
                            <a:srgbClr val="000000"/>
                          </a:solidFill>
                          <a:effectLst/>
                          <a:latin typeface="Arial"/>
                        </a:rPr>
                        <a:t>Earn overtime pay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61%</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53%</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61%</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50%</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36%</a:t>
                      </a:r>
                    </a:p>
                  </a:txBody>
                  <a:tcPr marL="68580" marR="68580" marT="0"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60%</a:t>
                      </a:r>
                    </a:p>
                  </a:txBody>
                  <a:tcPr marL="68580" marR="6858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0" name="TextBox 9"/>
          <p:cNvSpPr txBox="1"/>
          <p:nvPr/>
        </p:nvSpPr>
        <p:spPr>
          <a:xfrm>
            <a:off x="2923154" y="4631188"/>
            <a:ext cx="3297698" cy="230832"/>
          </a:xfrm>
          <a:prstGeom prst="rect">
            <a:avLst/>
          </a:prstGeom>
          <a:noFill/>
        </p:spPr>
        <p:txBody>
          <a:bodyPr wrap="none" rtlCol="0">
            <a:spAutoFit/>
          </a:bodyPr>
          <a:lstStyle/>
          <a:p>
            <a:r>
              <a:rPr lang="en-US" sz="900" dirty="0">
                <a:solidFill>
                  <a:schemeClr val="tx1">
                    <a:lumMod val="65000"/>
                    <a:lumOff val="35000"/>
                  </a:schemeClr>
                </a:solidFill>
              </a:rPr>
              <a:t>*8-to-10 ratings on a 0-to-10 scale: 10 = extremely important</a:t>
            </a:r>
          </a:p>
        </p:txBody>
      </p:sp>
      <p:sp>
        <p:nvSpPr>
          <p:cNvPr id="11" name="TextBox 10"/>
          <p:cNvSpPr txBox="1"/>
          <p:nvPr/>
        </p:nvSpPr>
        <p:spPr>
          <a:xfrm>
            <a:off x="2318023" y="760462"/>
            <a:ext cx="4507955" cy="276999"/>
          </a:xfrm>
          <a:prstGeom prst="rect">
            <a:avLst/>
          </a:prstGeom>
          <a:noFill/>
        </p:spPr>
        <p:txBody>
          <a:bodyPr wrap="square" rtlCol="0">
            <a:spAutoFit/>
          </a:bodyPr>
          <a:lstStyle/>
          <a:p>
            <a:r>
              <a:rPr lang="en-US" sz="1200" i="1" dirty="0"/>
              <a:t>Proportions rating each aspect of a job as VERY IMPORTANT*</a:t>
            </a:r>
          </a:p>
        </p:txBody>
      </p:sp>
    </p:spTree>
    <p:extLst>
      <p:ext uri="{BB962C8B-B14F-4D97-AF65-F5344CB8AC3E}">
        <p14:creationId xmlns:p14="http://schemas.microsoft.com/office/powerpoint/2010/main" val="98003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12" y="150154"/>
            <a:ext cx="8364038" cy="857250"/>
          </a:xfrm>
        </p:spPr>
        <p:txBody>
          <a:bodyPr/>
          <a:lstStyle/>
          <a:p>
            <a:r>
              <a:rPr lang="en-US" dirty="0"/>
              <a:t>Importance of Programs/Policies Funded by State Tax Revenue</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0060564"/>
              </p:ext>
            </p:extLst>
          </p:nvPr>
        </p:nvGraphicFramePr>
        <p:xfrm>
          <a:off x="44388" y="790113"/>
          <a:ext cx="8816799" cy="40541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69892" y="4711077"/>
            <a:ext cx="3297698" cy="230832"/>
          </a:xfrm>
          <a:prstGeom prst="rect">
            <a:avLst/>
          </a:prstGeom>
          <a:noFill/>
        </p:spPr>
        <p:txBody>
          <a:bodyPr wrap="none" rtlCol="0">
            <a:spAutoFit/>
          </a:bodyPr>
          <a:lstStyle/>
          <a:p>
            <a:r>
              <a:rPr lang="en-US" sz="900" dirty="0">
                <a:solidFill>
                  <a:schemeClr val="tx1">
                    <a:lumMod val="65000"/>
                    <a:lumOff val="35000"/>
                  </a:schemeClr>
                </a:solidFill>
              </a:rPr>
              <a:t>*8-to-10 ratings on a 0-to-10 scale: 10 = extremely important</a:t>
            </a:r>
          </a:p>
        </p:txBody>
      </p:sp>
    </p:spTree>
    <p:extLst>
      <p:ext uri="{BB962C8B-B14F-4D97-AF65-F5344CB8AC3E}">
        <p14:creationId xmlns:p14="http://schemas.microsoft.com/office/powerpoint/2010/main" val="385232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11" y="-12722"/>
            <a:ext cx="7700857" cy="857250"/>
          </a:xfrm>
        </p:spPr>
        <p:txBody>
          <a:bodyPr/>
          <a:lstStyle/>
          <a:p>
            <a:r>
              <a:rPr lang="en-US" dirty="0"/>
              <a:t>Importance of Programs/Policies by Key Subgroups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15</a:t>
            </a:fld>
            <a:endParaRPr lang="en-US"/>
          </a:p>
        </p:txBody>
      </p:sp>
      <p:graphicFrame>
        <p:nvGraphicFramePr>
          <p:cNvPr id="5" name="Content Placeholder 8"/>
          <p:cNvGraphicFramePr>
            <a:graphicFrameLocks/>
          </p:cNvGraphicFramePr>
          <p:nvPr>
            <p:extLst>
              <p:ext uri="{D42A27DB-BD31-4B8C-83A1-F6EECF244321}">
                <p14:modId xmlns:p14="http://schemas.microsoft.com/office/powerpoint/2010/main" val="2680061147"/>
              </p:ext>
            </p:extLst>
          </p:nvPr>
        </p:nvGraphicFramePr>
        <p:xfrm>
          <a:off x="182883" y="1037462"/>
          <a:ext cx="8875506" cy="3487706"/>
        </p:xfrm>
        <a:graphic>
          <a:graphicData uri="http://schemas.openxmlformats.org/drawingml/2006/table">
            <a:tbl>
              <a:tblPr>
                <a:tableStyleId>{5C22544A-7EE6-4342-B048-85BDC9FD1C3A}</a:tableStyleId>
              </a:tblPr>
              <a:tblGrid>
                <a:gridCol w="1619287">
                  <a:extLst>
                    <a:ext uri="{9D8B030D-6E8A-4147-A177-3AD203B41FA5}">
                      <a16:colId xmlns:a16="http://schemas.microsoft.com/office/drawing/2014/main" val="20000"/>
                    </a:ext>
                  </a:extLst>
                </a:gridCol>
                <a:gridCol w="596579">
                  <a:extLst>
                    <a:ext uri="{9D8B030D-6E8A-4147-A177-3AD203B41FA5}">
                      <a16:colId xmlns:a16="http://schemas.microsoft.com/office/drawing/2014/main" val="20001"/>
                    </a:ext>
                  </a:extLst>
                </a:gridCol>
                <a:gridCol w="634984">
                  <a:extLst>
                    <a:ext uri="{9D8B030D-6E8A-4147-A177-3AD203B41FA5}">
                      <a16:colId xmlns:a16="http://schemas.microsoft.com/office/drawing/2014/main" val="20002"/>
                    </a:ext>
                  </a:extLst>
                </a:gridCol>
                <a:gridCol w="596579">
                  <a:extLst>
                    <a:ext uri="{9D8B030D-6E8A-4147-A177-3AD203B41FA5}">
                      <a16:colId xmlns:a16="http://schemas.microsoft.com/office/drawing/2014/main" val="20003"/>
                    </a:ext>
                  </a:extLst>
                </a:gridCol>
                <a:gridCol w="596579">
                  <a:extLst>
                    <a:ext uri="{9D8B030D-6E8A-4147-A177-3AD203B41FA5}">
                      <a16:colId xmlns:a16="http://schemas.microsoft.com/office/drawing/2014/main" val="20004"/>
                    </a:ext>
                  </a:extLst>
                </a:gridCol>
                <a:gridCol w="681805">
                  <a:extLst>
                    <a:ext uri="{9D8B030D-6E8A-4147-A177-3AD203B41FA5}">
                      <a16:colId xmlns:a16="http://schemas.microsoft.com/office/drawing/2014/main" val="20005"/>
                    </a:ext>
                  </a:extLst>
                </a:gridCol>
                <a:gridCol w="1166796">
                  <a:extLst>
                    <a:ext uri="{9D8B030D-6E8A-4147-A177-3AD203B41FA5}">
                      <a16:colId xmlns:a16="http://schemas.microsoft.com/office/drawing/2014/main" val="20006"/>
                    </a:ext>
                  </a:extLst>
                </a:gridCol>
                <a:gridCol w="852256">
                  <a:extLst>
                    <a:ext uri="{9D8B030D-6E8A-4147-A177-3AD203B41FA5}">
                      <a16:colId xmlns:a16="http://schemas.microsoft.com/office/drawing/2014/main" val="20007"/>
                    </a:ext>
                  </a:extLst>
                </a:gridCol>
                <a:gridCol w="1193159">
                  <a:extLst>
                    <a:ext uri="{9D8B030D-6E8A-4147-A177-3AD203B41FA5}">
                      <a16:colId xmlns:a16="http://schemas.microsoft.com/office/drawing/2014/main" val="20008"/>
                    </a:ext>
                  </a:extLst>
                </a:gridCol>
                <a:gridCol w="937482">
                  <a:extLst>
                    <a:ext uri="{9D8B030D-6E8A-4147-A177-3AD203B41FA5}">
                      <a16:colId xmlns:a16="http://schemas.microsoft.com/office/drawing/2014/main" val="20009"/>
                    </a:ext>
                  </a:extLst>
                </a:gridCol>
              </a:tblGrid>
              <a:tr h="501361">
                <a:tc>
                  <a:txBody>
                    <a:bodyPr/>
                    <a:lstStyle/>
                    <a:p>
                      <a:pPr algn="just" fontAlgn="ctr"/>
                      <a:r>
                        <a:rPr lang="en-US" sz="1100" u="none" strike="noStrike" dirty="0">
                          <a:effectLst/>
                          <a:latin typeface="+mn-lt"/>
                        </a:rPr>
                        <a:t> </a:t>
                      </a:r>
                      <a:endParaRPr lang="en-US" sz="1100" b="0" i="0" u="none" strike="noStrike" dirty="0">
                        <a:solidFill>
                          <a:srgbClr val="000000"/>
                        </a:solidFill>
                        <a:effectLst/>
                        <a:latin typeface="+mn-lt"/>
                      </a:endParaRPr>
                    </a:p>
                  </a:txBody>
                  <a:tcPr marL="8723" marR="8723" marT="87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u="none" strike="noStrike" dirty="0">
                          <a:solidFill>
                            <a:schemeClr val="bg1"/>
                          </a:solidFill>
                          <a:effectLst/>
                          <a:latin typeface="+mn-lt"/>
                        </a:rPr>
                        <a:t>Urban</a:t>
                      </a:r>
                      <a:endParaRPr lang="en-US" sz="1050" b="0" i="0" u="none" strike="noStrike" dirty="0">
                        <a:solidFill>
                          <a:schemeClr val="bg1"/>
                        </a:solidFill>
                        <a:effectLst/>
                        <a:latin typeface="+mn-lt"/>
                      </a:endParaRPr>
                    </a:p>
                  </a:txBody>
                  <a:tcPr marL="8723" marR="8723" marT="872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Suburban</a:t>
                      </a:r>
                      <a:endParaRPr lang="en-US" sz="1050" b="0" i="0" u="none" strike="noStrike" dirty="0">
                        <a:solidFill>
                          <a:schemeClr val="bg1"/>
                        </a:solidFill>
                        <a:effectLst/>
                        <a:latin typeface="+mn-lt"/>
                      </a:endParaRPr>
                    </a:p>
                  </a:txBody>
                  <a:tcPr marL="8723" marR="8723" marT="872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a:solidFill>
                            <a:schemeClr val="bg1"/>
                          </a:solidFill>
                          <a:effectLst/>
                          <a:latin typeface="+mn-lt"/>
                        </a:rPr>
                        <a:t>Small town</a:t>
                      </a:r>
                      <a:endParaRPr lang="en-US" sz="1050" b="0" i="0" u="none" strike="noStrike" dirty="0">
                        <a:solidFill>
                          <a:schemeClr val="bg1"/>
                        </a:solidFill>
                        <a:effectLst/>
                        <a:latin typeface="+mn-lt"/>
                      </a:endParaRPr>
                    </a:p>
                  </a:txBody>
                  <a:tcPr marL="8723" marR="8723" marT="8723"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b="0" i="0" u="none" strike="noStrike" dirty="0">
                          <a:solidFill>
                            <a:schemeClr val="bg1"/>
                          </a:solidFill>
                          <a:effectLst/>
                          <a:latin typeface="+mn-lt"/>
                        </a:rPr>
                        <a:t>Rural</a:t>
                      </a:r>
                    </a:p>
                  </a:txBody>
                  <a:tcPr marL="8723" marR="8723" marT="8723" marB="0" anchor="b">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African Americans</a:t>
                      </a:r>
                      <a:endParaRPr lang="en-US" sz="1100" b="0" i="0" u="none" strike="noStrike" dirty="0">
                        <a:solidFill>
                          <a:schemeClr val="bg1"/>
                        </a:solidFill>
                        <a:effectLst/>
                        <a:latin typeface="+mn-lt"/>
                      </a:endParaRPr>
                    </a:p>
                  </a:txBody>
                  <a:tcPr marL="8723" marR="8723" marT="8723" marB="0" anchor="b">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White men </a:t>
                      </a:r>
                      <a:br>
                        <a:rPr lang="en-US" sz="1100" u="none" strike="noStrike" dirty="0">
                          <a:solidFill>
                            <a:schemeClr val="bg1"/>
                          </a:solidFill>
                          <a:effectLst/>
                          <a:latin typeface="+mn-lt"/>
                        </a:rPr>
                      </a:br>
                      <a:r>
                        <a:rPr lang="en-US" sz="1100" u="none" strike="noStrike" dirty="0">
                          <a:solidFill>
                            <a:schemeClr val="bg1"/>
                          </a:solidFill>
                          <a:effectLst/>
                          <a:latin typeface="+mn-lt"/>
                        </a:rPr>
                        <a:t>non-college grads</a:t>
                      </a:r>
                      <a:endParaRPr lang="en-US" sz="1100" b="0" i="0" u="none" strike="noStrike" dirty="0">
                        <a:solidFill>
                          <a:schemeClr val="bg1"/>
                        </a:solidFill>
                        <a:effectLst/>
                        <a:latin typeface="+mn-lt"/>
                      </a:endParaRPr>
                    </a:p>
                  </a:txBody>
                  <a:tcPr marL="8723" marR="8723" marT="8723" marB="0" anchor="b">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White men college grads</a:t>
                      </a:r>
                      <a:endParaRPr lang="en-US" sz="1100" b="0" i="0" u="none" strike="noStrike" dirty="0">
                        <a:solidFill>
                          <a:schemeClr val="bg1"/>
                        </a:solidFill>
                        <a:effectLst/>
                        <a:latin typeface="+mn-lt"/>
                      </a:endParaRPr>
                    </a:p>
                  </a:txBody>
                  <a:tcPr marL="8723" marR="8723" marT="8723" marB="0" anchor="b">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White women </a:t>
                      </a:r>
                      <a:br>
                        <a:rPr lang="en-US" sz="1100" u="none" strike="noStrike" dirty="0">
                          <a:solidFill>
                            <a:schemeClr val="bg1"/>
                          </a:solidFill>
                          <a:effectLst/>
                          <a:latin typeface="+mn-lt"/>
                        </a:rPr>
                      </a:br>
                      <a:r>
                        <a:rPr lang="en-US" sz="1100" u="none" strike="noStrike" dirty="0">
                          <a:solidFill>
                            <a:schemeClr val="bg1"/>
                          </a:solidFill>
                          <a:effectLst/>
                          <a:latin typeface="+mn-lt"/>
                        </a:rPr>
                        <a:t>non-college grads</a:t>
                      </a:r>
                      <a:endParaRPr lang="en-US" sz="1100" b="0" i="0" u="none" strike="noStrike" dirty="0">
                        <a:solidFill>
                          <a:schemeClr val="bg1"/>
                        </a:solidFill>
                        <a:effectLst/>
                        <a:latin typeface="+mn-lt"/>
                      </a:endParaRPr>
                    </a:p>
                  </a:txBody>
                  <a:tcPr marL="8723" marR="8723" marT="8723" marB="0" anchor="b">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White women college grads</a:t>
                      </a:r>
                      <a:endParaRPr lang="en-US" sz="1100" b="0" i="0" u="none" strike="noStrike" dirty="0">
                        <a:solidFill>
                          <a:schemeClr val="bg1"/>
                        </a:solidFill>
                        <a:effectLst/>
                        <a:latin typeface="+mn-lt"/>
                      </a:endParaRPr>
                    </a:p>
                  </a:txBody>
                  <a:tcPr marL="8723" marR="8723" marT="872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46953">
                <a:tc>
                  <a:txBody>
                    <a:bodyPr/>
                    <a:lstStyle/>
                    <a:p>
                      <a:pPr algn="l" fontAlgn="ctr"/>
                      <a:r>
                        <a:rPr lang="en-US" sz="1200" b="1" i="0" u="none" strike="noStrike" dirty="0">
                          <a:solidFill>
                            <a:srgbClr val="000000"/>
                          </a:solidFill>
                          <a:effectLst/>
                          <a:latin typeface="Arial"/>
                          <a:cs typeface="Arial"/>
                        </a:rPr>
                        <a:t>K</a:t>
                      </a:r>
                      <a:r>
                        <a:rPr lang="en-US" sz="1200" b="1" i="0" u="none" strike="noStrike" baseline="0" dirty="0">
                          <a:solidFill>
                            <a:srgbClr val="000000"/>
                          </a:solidFill>
                          <a:effectLst/>
                          <a:latin typeface="Arial"/>
                          <a:cs typeface="Arial"/>
                        </a:rPr>
                        <a:t> through </a:t>
                      </a:r>
                      <a:r>
                        <a:rPr lang="en-US" sz="1200" b="1" i="0" u="none" strike="noStrike" dirty="0">
                          <a:solidFill>
                            <a:srgbClr val="000000"/>
                          </a:solidFill>
                          <a:effectLst/>
                          <a:latin typeface="Arial"/>
                          <a:cs typeface="Arial"/>
                        </a:rPr>
                        <a:t>12 public schools </a:t>
                      </a:r>
                      <a:endParaRPr lang="en-US" sz="1200" b="1"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80%</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69%</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74%</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76%</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67%</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6953">
                <a:tc>
                  <a:txBody>
                    <a:bodyPr/>
                    <a:lstStyle/>
                    <a:p>
                      <a:pPr algn="l" fontAlgn="ctr"/>
                      <a:r>
                        <a:rPr lang="en-US" sz="1200" b="1" i="0" u="none" strike="noStrike" dirty="0">
                          <a:solidFill>
                            <a:srgbClr val="000000"/>
                          </a:solidFill>
                          <a:effectLst/>
                          <a:latin typeface="Arial"/>
                          <a:cs typeface="Arial"/>
                        </a:rPr>
                        <a:t>Roads and infrastructure </a:t>
                      </a:r>
                      <a:endParaRPr lang="en-US" sz="1200" b="1"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78%</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66%</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73%</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dirty="0">
                          <a:solidFill>
                            <a:schemeClr val="accent1"/>
                          </a:solidFill>
                          <a:effectLst/>
                          <a:latin typeface="+mn-lt"/>
                          <a:ea typeface="Calibri"/>
                          <a:cs typeface="Times New Roman"/>
                        </a:rPr>
                        <a:t>82%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dirty="0">
                          <a:solidFill>
                            <a:schemeClr val="accent1"/>
                          </a:solidFill>
                          <a:effectLst/>
                          <a:latin typeface="+mn-lt"/>
                          <a:ea typeface="Calibri"/>
                          <a:cs typeface="Times New Roman"/>
                        </a:rPr>
                        <a:t>80%</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71%</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6953">
                <a:tc>
                  <a:txBody>
                    <a:bodyPr/>
                    <a:lstStyle/>
                    <a:p>
                      <a:pPr algn="l" fontAlgn="ctr"/>
                      <a:r>
                        <a:rPr lang="en-US" sz="1200" b="1" i="0" u="none" strike="noStrike" dirty="0">
                          <a:solidFill>
                            <a:srgbClr val="000000"/>
                          </a:solidFill>
                          <a:effectLst/>
                          <a:latin typeface="Arial"/>
                          <a:cs typeface="Arial"/>
                        </a:rPr>
                        <a:t>Disaster and emergency response </a:t>
                      </a:r>
                      <a:endParaRPr lang="en-US" sz="1200" b="1"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77%</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65%</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78%</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70%</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66%</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70%</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3248">
                <a:tc>
                  <a:txBody>
                    <a:bodyPr/>
                    <a:lstStyle/>
                    <a:p>
                      <a:pPr algn="l" fontAlgn="ctr"/>
                      <a:r>
                        <a:rPr lang="en-US" sz="1200" b="1" i="0" u="none" strike="noStrike" dirty="0">
                          <a:solidFill>
                            <a:srgbClr val="000000"/>
                          </a:solidFill>
                          <a:effectLst/>
                          <a:latin typeface="Arial"/>
                          <a:cs typeface="Arial"/>
                        </a:rPr>
                        <a:t>Healthcare </a:t>
                      </a:r>
                      <a:endParaRPr lang="en-US" sz="1200" b="1"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68%</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58%</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dirty="0">
                          <a:solidFill>
                            <a:schemeClr val="accent1"/>
                          </a:solidFill>
                          <a:effectLst/>
                          <a:latin typeface="+mn-lt"/>
                          <a:ea typeface="Calibri"/>
                          <a:cs typeface="Times New Roman"/>
                        </a:rPr>
                        <a:t>83%</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53%</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48%</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63%</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601">
                <a:tc>
                  <a:txBody>
                    <a:bodyPr/>
                    <a:lstStyle/>
                    <a:p>
                      <a:pPr algn="l" fontAlgn="ctr"/>
                      <a:r>
                        <a:rPr lang="en-US" sz="1200" b="1" i="0" u="none" strike="noStrike" dirty="0">
                          <a:solidFill>
                            <a:srgbClr val="000000"/>
                          </a:solidFill>
                          <a:effectLst/>
                          <a:latin typeface="Arial"/>
                          <a:cs typeface="Arial"/>
                        </a:rPr>
                        <a:t>Anti-poverty programs</a:t>
                      </a:r>
                      <a:endParaRPr lang="en-US" sz="1200" b="1"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47%</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45%</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75%</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41%</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37%</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46%</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6953">
                <a:tc>
                  <a:txBody>
                    <a:bodyPr/>
                    <a:lstStyle/>
                    <a:p>
                      <a:pPr algn="l" fontAlgn="ctr"/>
                      <a:r>
                        <a:rPr lang="en-US" sz="1200" b="1" i="0" u="none" strike="noStrike" dirty="0">
                          <a:solidFill>
                            <a:srgbClr val="000000"/>
                          </a:solidFill>
                          <a:effectLst/>
                          <a:latin typeface="Arial"/>
                          <a:cs typeface="Arial"/>
                        </a:rPr>
                        <a:t>Higher education and universities </a:t>
                      </a:r>
                      <a:endParaRPr lang="en-US" sz="1200" b="1"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47%</a:t>
                      </a:r>
                    </a:p>
                  </a:txBody>
                  <a:tcPr marL="68580" marR="6858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42%</a:t>
                      </a:r>
                    </a:p>
                  </a:txBody>
                  <a:tcPr marL="68580" marR="68580" marT="0" marB="0" anchor="ctr">
                    <a:lnL w="12700" cap="flat" cmpd="sng" algn="ctr">
                      <a:no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41%</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44%</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37%</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0" name="TextBox 9"/>
          <p:cNvSpPr txBox="1"/>
          <p:nvPr/>
        </p:nvSpPr>
        <p:spPr>
          <a:xfrm>
            <a:off x="2923154" y="4631188"/>
            <a:ext cx="3297698" cy="230832"/>
          </a:xfrm>
          <a:prstGeom prst="rect">
            <a:avLst/>
          </a:prstGeom>
          <a:noFill/>
        </p:spPr>
        <p:txBody>
          <a:bodyPr wrap="none" rtlCol="0">
            <a:spAutoFit/>
          </a:bodyPr>
          <a:lstStyle/>
          <a:p>
            <a:r>
              <a:rPr lang="en-US" sz="900" dirty="0">
                <a:solidFill>
                  <a:schemeClr val="tx1">
                    <a:lumMod val="65000"/>
                    <a:lumOff val="35000"/>
                  </a:schemeClr>
                </a:solidFill>
              </a:rPr>
              <a:t>*8-to-10 ratings on a 0-to-10 scale: 10 = extremely important</a:t>
            </a:r>
          </a:p>
        </p:txBody>
      </p:sp>
      <p:sp>
        <p:nvSpPr>
          <p:cNvPr id="11" name="TextBox 10"/>
          <p:cNvSpPr txBox="1"/>
          <p:nvPr/>
        </p:nvSpPr>
        <p:spPr>
          <a:xfrm>
            <a:off x="1939332" y="700173"/>
            <a:ext cx="5546689" cy="276999"/>
          </a:xfrm>
          <a:prstGeom prst="rect">
            <a:avLst/>
          </a:prstGeom>
          <a:noFill/>
        </p:spPr>
        <p:txBody>
          <a:bodyPr wrap="square" rtlCol="0">
            <a:spAutoFit/>
          </a:bodyPr>
          <a:lstStyle/>
          <a:p>
            <a:r>
              <a:rPr lang="en-US" sz="1200" i="1" dirty="0"/>
              <a:t>Proportions rating each program/policy funded by taxes as VERY IMPORTANT*</a:t>
            </a:r>
          </a:p>
        </p:txBody>
      </p:sp>
    </p:spTree>
    <p:extLst>
      <p:ext uri="{BB962C8B-B14F-4D97-AF65-F5344CB8AC3E}">
        <p14:creationId xmlns:p14="http://schemas.microsoft.com/office/powerpoint/2010/main" val="354427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to Statements about State Taxes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3075512"/>
              </p:ext>
            </p:extLst>
          </p:nvPr>
        </p:nvGraphicFramePr>
        <p:xfrm>
          <a:off x="350176" y="760514"/>
          <a:ext cx="8736157" cy="40541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726872" y="4699234"/>
            <a:ext cx="3015570" cy="230832"/>
          </a:xfrm>
          <a:prstGeom prst="rect">
            <a:avLst/>
          </a:prstGeom>
          <a:noFill/>
        </p:spPr>
        <p:txBody>
          <a:bodyPr wrap="none" rtlCol="0">
            <a:spAutoFit/>
          </a:bodyPr>
          <a:lstStyle/>
          <a:p>
            <a:r>
              <a:rPr lang="en-US" sz="900" dirty="0">
                <a:solidFill>
                  <a:schemeClr val="tx1">
                    <a:lumMod val="65000"/>
                    <a:lumOff val="35000"/>
                  </a:schemeClr>
                </a:solidFill>
              </a:rPr>
              <a:t>*8-to-10 ratings on a 0-to-10 scale: 10 = strongly agree</a:t>
            </a:r>
          </a:p>
        </p:txBody>
      </p:sp>
    </p:spTree>
    <p:extLst>
      <p:ext uri="{BB962C8B-B14F-4D97-AF65-F5344CB8AC3E}">
        <p14:creationId xmlns:p14="http://schemas.microsoft.com/office/powerpoint/2010/main" val="250905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11" y="-12722"/>
            <a:ext cx="7700857" cy="857250"/>
          </a:xfrm>
        </p:spPr>
        <p:txBody>
          <a:bodyPr/>
          <a:lstStyle/>
          <a:p>
            <a:r>
              <a:rPr lang="en-US" dirty="0"/>
              <a:t>Reaction to Tax Statements by Key Subgroups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17</a:t>
            </a:fld>
            <a:endParaRPr lang="en-US"/>
          </a:p>
        </p:txBody>
      </p:sp>
      <p:graphicFrame>
        <p:nvGraphicFramePr>
          <p:cNvPr id="5" name="Content Placeholder 8"/>
          <p:cNvGraphicFramePr>
            <a:graphicFrameLocks/>
          </p:cNvGraphicFramePr>
          <p:nvPr>
            <p:extLst>
              <p:ext uri="{D42A27DB-BD31-4B8C-83A1-F6EECF244321}">
                <p14:modId xmlns:p14="http://schemas.microsoft.com/office/powerpoint/2010/main" val="4097472861"/>
              </p:ext>
            </p:extLst>
          </p:nvPr>
        </p:nvGraphicFramePr>
        <p:xfrm>
          <a:off x="182883" y="957076"/>
          <a:ext cx="8778240" cy="3740263"/>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118872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280160">
                  <a:extLst>
                    <a:ext uri="{9D8B030D-6E8A-4147-A177-3AD203B41FA5}">
                      <a16:colId xmlns:a16="http://schemas.microsoft.com/office/drawing/2014/main" val="20007"/>
                    </a:ext>
                  </a:extLst>
                </a:gridCol>
                <a:gridCol w="1005840">
                  <a:extLst>
                    <a:ext uri="{9D8B030D-6E8A-4147-A177-3AD203B41FA5}">
                      <a16:colId xmlns:a16="http://schemas.microsoft.com/office/drawing/2014/main" val="20008"/>
                    </a:ext>
                  </a:extLst>
                </a:gridCol>
              </a:tblGrid>
              <a:tr h="429661">
                <a:tc>
                  <a:txBody>
                    <a:bodyPr/>
                    <a:lstStyle/>
                    <a:p>
                      <a:pPr algn="just" fontAlgn="ctr"/>
                      <a:r>
                        <a:rPr lang="en-US" sz="1100" u="none" strike="noStrike" dirty="0">
                          <a:effectLst/>
                          <a:latin typeface="+mn-lt"/>
                        </a:rPr>
                        <a:t> </a:t>
                      </a:r>
                      <a:endParaRPr lang="en-US" sz="1100" b="0" i="0" u="none" strike="noStrike" dirty="0">
                        <a:solidFill>
                          <a:srgbClr val="000000"/>
                        </a:solidFill>
                        <a:effectLst/>
                        <a:latin typeface="+mn-lt"/>
                      </a:endParaRPr>
                    </a:p>
                  </a:txBody>
                  <a:tcPr marL="8723" marR="8723" marT="87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u="none" strike="noStrike" dirty="0">
                          <a:solidFill>
                            <a:schemeClr val="bg1"/>
                          </a:solidFill>
                          <a:effectLst/>
                          <a:latin typeface="+mn-lt"/>
                        </a:rPr>
                        <a:t>Demo-</a:t>
                      </a:r>
                      <a:r>
                        <a:rPr lang="en-US" sz="1100" u="none" strike="noStrike" dirty="0" err="1">
                          <a:solidFill>
                            <a:schemeClr val="bg1"/>
                          </a:solidFill>
                          <a:effectLst/>
                          <a:latin typeface="+mn-lt"/>
                        </a:rPr>
                        <a:t>crats</a:t>
                      </a:r>
                      <a:endParaRPr lang="en-US" sz="1100" b="0" i="0" u="none" strike="noStrike" dirty="0">
                        <a:solidFill>
                          <a:schemeClr val="bg1"/>
                        </a:solidFill>
                        <a:effectLst/>
                        <a:latin typeface="+mn-lt"/>
                      </a:endParaRPr>
                    </a:p>
                  </a:txBody>
                  <a:tcPr marL="8723" marR="8723" marT="872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err="1">
                          <a:solidFill>
                            <a:schemeClr val="bg1"/>
                          </a:solidFill>
                          <a:effectLst/>
                          <a:latin typeface="+mn-lt"/>
                        </a:rPr>
                        <a:t>Unaffili-ateds</a:t>
                      </a:r>
                      <a:endParaRPr lang="en-US" sz="1100" b="0" i="0" u="none" strike="noStrike" dirty="0">
                        <a:solidFill>
                          <a:schemeClr val="bg1"/>
                        </a:solidFill>
                        <a:effectLst/>
                        <a:latin typeface="+mn-lt"/>
                      </a:endParaRPr>
                    </a:p>
                  </a:txBody>
                  <a:tcPr marL="8723" marR="8723" marT="872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err="1">
                          <a:solidFill>
                            <a:schemeClr val="bg1"/>
                          </a:solidFill>
                          <a:effectLst/>
                          <a:latin typeface="+mn-lt"/>
                        </a:rPr>
                        <a:t>Repub-licans</a:t>
                      </a:r>
                      <a:endParaRPr lang="en-US" sz="1100" b="0" i="0" u="none" strike="noStrike" dirty="0">
                        <a:solidFill>
                          <a:schemeClr val="bg1"/>
                        </a:solidFill>
                        <a:effectLst/>
                        <a:latin typeface="+mn-lt"/>
                      </a:endParaRPr>
                    </a:p>
                  </a:txBody>
                  <a:tcPr marL="8723" marR="8723" marT="8723"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African Americans</a:t>
                      </a:r>
                      <a:endParaRPr lang="en-US" sz="1100" b="0" i="0" u="none" strike="noStrike" dirty="0">
                        <a:solidFill>
                          <a:schemeClr val="bg1"/>
                        </a:solidFill>
                        <a:effectLst/>
                        <a:latin typeface="+mn-lt"/>
                      </a:endParaRPr>
                    </a:p>
                  </a:txBody>
                  <a:tcPr marL="8723" marR="8723" marT="8723"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White men </a:t>
                      </a:r>
                      <a:br>
                        <a:rPr lang="en-US" sz="1100" u="none" strike="noStrike" dirty="0">
                          <a:solidFill>
                            <a:schemeClr val="bg1"/>
                          </a:solidFill>
                          <a:effectLst/>
                          <a:latin typeface="+mn-lt"/>
                        </a:rPr>
                      </a:br>
                      <a:r>
                        <a:rPr lang="en-US" sz="1100" u="none" strike="noStrike" dirty="0">
                          <a:solidFill>
                            <a:schemeClr val="bg1"/>
                          </a:solidFill>
                          <a:effectLst/>
                          <a:latin typeface="+mn-lt"/>
                        </a:rPr>
                        <a:t>non-college grads</a:t>
                      </a:r>
                      <a:endParaRPr lang="en-US" sz="1100" b="0" i="0" u="none" strike="noStrike" dirty="0">
                        <a:solidFill>
                          <a:schemeClr val="bg1"/>
                        </a:solidFill>
                        <a:effectLst/>
                        <a:latin typeface="+mn-lt"/>
                      </a:endParaRPr>
                    </a:p>
                  </a:txBody>
                  <a:tcPr marL="8723" marR="8723" marT="8723"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White men college grads</a:t>
                      </a:r>
                      <a:endParaRPr lang="en-US" sz="1100" b="0" i="0" u="none" strike="noStrike" dirty="0">
                        <a:solidFill>
                          <a:schemeClr val="bg1"/>
                        </a:solidFill>
                        <a:effectLst/>
                        <a:latin typeface="+mn-lt"/>
                      </a:endParaRPr>
                    </a:p>
                  </a:txBody>
                  <a:tcPr marL="8723" marR="8723" marT="8723"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White women </a:t>
                      </a:r>
                      <a:br>
                        <a:rPr lang="en-US" sz="1100" u="none" strike="noStrike" dirty="0">
                          <a:solidFill>
                            <a:schemeClr val="bg1"/>
                          </a:solidFill>
                          <a:effectLst/>
                          <a:latin typeface="+mn-lt"/>
                        </a:rPr>
                      </a:br>
                      <a:r>
                        <a:rPr lang="en-US" sz="1100" u="none" strike="noStrike" dirty="0">
                          <a:solidFill>
                            <a:schemeClr val="bg1"/>
                          </a:solidFill>
                          <a:effectLst/>
                          <a:latin typeface="+mn-lt"/>
                        </a:rPr>
                        <a:t>non-college grads</a:t>
                      </a:r>
                      <a:endParaRPr lang="en-US" sz="1100" b="0" i="0" u="none" strike="noStrike" dirty="0">
                        <a:solidFill>
                          <a:schemeClr val="bg1"/>
                        </a:solidFill>
                        <a:effectLst/>
                        <a:latin typeface="+mn-lt"/>
                      </a:endParaRPr>
                    </a:p>
                  </a:txBody>
                  <a:tcPr marL="8723" marR="8723" marT="8723"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White women college grads</a:t>
                      </a:r>
                      <a:endParaRPr lang="en-US" sz="1100" b="0" i="0" u="none" strike="noStrike" dirty="0">
                        <a:solidFill>
                          <a:schemeClr val="bg1"/>
                        </a:solidFill>
                        <a:effectLst/>
                        <a:latin typeface="+mn-lt"/>
                      </a:endParaRPr>
                    </a:p>
                  </a:txBody>
                  <a:tcPr marL="8723" marR="8723" marT="872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11628">
                <a:tc>
                  <a:txBody>
                    <a:bodyPr/>
                    <a:lstStyle/>
                    <a:p>
                      <a:pPr algn="l" fontAlgn="ctr"/>
                      <a:r>
                        <a:rPr lang="en-US" sz="1200" b="0" i="0" u="none" strike="noStrike" dirty="0">
                          <a:solidFill>
                            <a:srgbClr val="000000"/>
                          </a:solidFill>
                          <a:effectLst/>
                          <a:latin typeface="+mn-lt"/>
                          <a:cs typeface="Arial"/>
                        </a:rPr>
                        <a:t>Ensure we have resources for public education</a:t>
                      </a:r>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70%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47%</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65%</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54%</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63%</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50%</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1494">
                <a:tc>
                  <a:txBody>
                    <a:bodyPr/>
                    <a:lstStyle/>
                    <a:p>
                      <a:pPr algn="l" fontAlgn="ctr"/>
                      <a:r>
                        <a:rPr lang="en-US" sz="1200" b="0" i="0" u="none" strike="noStrike" dirty="0">
                          <a:solidFill>
                            <a:srgbClr val="000000"/>
                          </a:solidFill>
                          <a:effectLst/>
                          <a:latin typeface="+mn-lt"/>
                          <a:cs typeface="Arial"/>
                        </a:rPr>
                        <a:t>Ensure</a:t>
                      </a:r>
                      <a:r>
                        <a:rPr lang="en-US" sz="1200" b="0" i="0" u="none" strike="noStrike" baseline="0" dirty="0">
                          <a:solidFill>
                            <a:srgbClr val="000000"/>
                          </a:solidFill>
                          <a:effectLst/>
                          <a:latin typeface="+mn-lt"/>
                          <a:cs typeface="Arial"/>
                        </a:rPr>
                        <a:t> resources for natural/economic disasters</a:t>
                      </a:r>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53%</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60%</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58%</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56%</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62%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461">
                <a:tc>
                  <a:txBody>
                    <a:bodyPr/>
                    <a:lstStyle/>
                    <a:p>
                      <a:pPr algn="l" fontAlgn="ctr"/>
                      <a:r>
                        <a:rPr lang="en-US" sz="1200" b="0" i="0" u="none" strike="noStrike" dirty="0">
                          <a:solidFill>
                            <a:srgbClr val="000000"/>
                          </a:solidFill>
                          <a:effectLst/>
                          <a:latin typeface="+mn-lt"/>
                          <a:cs typeface="Arial"/>
                        </a:rPr>
                        <a:t>Provide</a:t>
                      </a:r>
                      <a:r>
                        <a:rPr lang="en-US" sz="1200" b="0" i="0" u="none" strike="noStrike" baseline="0" dirty="0">
                          <a:solidFill>
                            <a:srgbClr val="000000"/>
                          </a:solidFill>
                          <a:effectLst/>
                          <a:latin typeface="+mn-lt"/>
                          <a:cs typeface="Arial"/>
                        </a:rPr>
                        <a:t> for public needs</a:t>
                      </a:r>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41%</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64%</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accent1"/>
                          </a:solidFill>
                          <a:effectLst/>
                          <a:latin typeface="+mn-lt"/>
                          <a:ea typeface="Calibri"/>
                          <a:cs typeface="Times New Roman"/>
                        </a:rPr>
                        <a:t>59%</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60%</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47%</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1494">
                <a:tc>
                  <a:txBody>
                    <a:bodyPr/>
                    <a:lstStyle/>
                    <a:p>
                      <a:pPr algn="l" fontAlgn="ctr"/>
                      <a:r>
                        <a:rPr lang="en-US" sz="1200" b="0" i="0" u="none" strike="noStrike" dirty="0">
                          <a:solidFill>
                            <a:srgbClr val="000000"/>
                          </a:solidFill>
                          <a:effectLst/>
                          <a:latin typeface="+mn-lt"/>
                          <a:cs typeface="Arial"/>
                        </a:rPr>
                        <a:t>Ensure communities in need have resources to thrive</a:t>
                      </a:r>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30%</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61%</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38%</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41%</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1494">
                <a:tc>
                  <a:txBody>
                    <a:bodyPr/>
                    <a:lstStyle/>
                    <a:p>
                      <a:pPr algn="l" fontAlgn="ctr"/>
                      <a:r>
                        <a:rPr lang="en-US" sz="1200" b="0" i="0" u="none" strike="noStrike" dirty="0">
                          <a:solidFill>
                            <a:srgbClr val="000000"/>
                          </a:solidFill>
                          <a:effectLst/>
                          <a:latin typeface="+mn-lt"/>
                          <a:cs typeface="Arial"/>
                        </a:rPr>
                        <a:t>Make</a:t>
                      </a:r>
                      <a:r>
                        <a:rPr lang="en-US" sz="1200" b="0" i="0" u="none" strike="noStrike" baseline="0" dirty="0">
                          <a:solidFill>
                            <a:srgbClr val="000000"/>
                          </a:solidFill>
                          <a:effectLst/>
                          <a:latin typeface="+mn-lt"/>
                          <a:cs typeface="Arial"/>
                        </a:rPr>
                        <a:t> sure NC families have what they need in hard times</a:t>
                      </a:r>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52%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37%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23%</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47%</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25%</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38%</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38%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1494">
                <a:tc>
                  <a:txBody>
                    <a:bodyPr/>
                    <a:lstStyle/>
                    <a:p>
                      <a:pPr algn="l" fontAlgn="ctr"/>
                      <a:r>
                        <a:rPr lang="en-US" sz="1200" b="0" i="0" u="none" strike="noStrike" dirty="0">
                          <a:solidFill>
                            <a:srgbClr val="000000"/>
                          </a:solidFill>
                          <a:effectLst/>
                          <a:latin typeface="+mn-lt"/>
                          <a:cs typeface="Arial"/>
                        </a:rPr>
                        <a:t>Reduce concentration</a:t>
                      </a:r>
                      <a:r>
                        <a:rPr lang="en-US" sz="1200" b="0" i="0" u="none" strike="noStrike" baseline="0" dirty="0">
                          <a:solidFill>
                            <a:srgbClr val="000000"/>
                          </a:solidFill>
                          <a:effectLst/>
                          <a:latin typeface="+mn-lt"/>
                          <a:cs typeface="Arial"/>
                        </a:rPr>
                        <a:t> of income in hands of richest few</a:t>
                      </a:r>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40%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22%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14%</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37%</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22%</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16%</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26%</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dirty="0">
                          <a:effectLst/>
                          <a:latin typeface="+mn-lt"/>
                          <a:ea typeface="Calibri"/>
                          <a:cs typeface="Times New Roman"/>
                        </a:rPr>
                        <a:t>25%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0" name="TextBox 9"/>
          <p:cNvSpPr txBox="1"/>
          <p:nvPr/>
        </p:nvSpPr>
        <p:spPr>
          <a:xfrm>
            <a:off x="3048189" y="4711574"/>
            <a:ext cx="3047630" cy="230832"/>
          </a:xfrm>
          <a:prstGeom prst="rect">
            <a:avLst/>
          </a:prstGeom>
          <a:noFill/>
        </p:spPr>
        <p:txBody>
          <a:bodyPr wrap="none" rtlCol="0">
            <a:spAutoFit/>
          </a:bodyPr>
          <a:lstStyle/>
          <a:p>
            <a:r>
              <a:rPr lang="en-US" sz="900" dirty="0">
                <a:solidFill>
                  <a:schemeClr val="tx1">
                    <a:lumMod val="65000"/>
                    <a:lumOff val="35000"/>
                  </a:schemeClr>
                </a:solidFill>
              </a:rPr>
              <a:t>*8-to-10 ratings on a 0-to-10 scale: 10 = strongly agree</a:t>
            </a:r>
          </a:p>
        </p:txBody>
      </p:sp>
      <p:sp>
        <p:nvSpPr>
          <p:cNvPr id="11" name="TextBox 10"/>
          <p:cNvSpPr txBox="1"/>
          <p:nvPr/>
        </p:nvSpPr>
        <p:spPr>
          <a:xfrm>
            <a:off x="2824050" y="630182"/>
            <a:ext cx="4507955" cy="276999"/>
          </a:xfrm>
          <a:prstGeom prst="rect">
            <a:avLst/>
          </a:prstGeom>
          <a:noFill/>
        </p:spPr>
        <p:txBody>
          <a:bodyPr wrap="square" rtlCol="0">
            <a:spAutoFit/>
          </a:bodyPr>
          <a:lstStyle/>
          <a:p>
            <a:r>
              <a:rPr lang="en-US" sz="1200" i="1" dirty="0"/>
              <a:t>Proportions who agree with each statement*</a:t>
            </a:r>
          </a:p>
        </p:txBody>
      </p:sp>
    </p:spTree>
    <p:extLst>
      <p:ext uri="{BB962C8B-B14F-4D97-AF65-F5344CB8AC3E}">
        <p14:creationId xmlns:p14="http://schemas.microsoft.com/office/powerpoint/2010/main" val="129033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12" y="16984"/>
            <a:ext cx="8133219" cy="857250"/>
          </a:xfrm>
        </p:spPr>
        <p:txBody>
          <a:bodyPr/>
          <a:lstStyle/>
          <a:p>
            <a:r>
              <a:rPr lang="en-US" dirty="0"/>
              <a:t>Reactions to Statements about Establishing New State Tax</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16555014"/>
              </p:ext>
            </p:extLst>
          </p:nvPr>
        </p:nvGraphicFramePr>
        <p:xfrm>
          <a:off x="135090" y="991289"/>
          <a:ext cx="8873819" cy="3839976"/>
        </p:xfrm>
        <a:graphic>
          <a:graphicData uri="http://schemas.openxmlformats.org/drawingml/2006/table">
            <a:tbl>
              <a:tblPr firstRow="1" bandRow="1">
                <a:tableStyleId>{5C22544A-7EE6-4342-B048-85BDC9FD1C3A}</a:tableStyleId>
              </a:tblPr>
              <a:tblGrid>
                <a:gridCol w="766248">
                  <a:extLst>
                    <a:ext uri="{9D8B030D-6E8A-4147-A177-3AD203B41FA5}">
                      <a16:colId xmlns:a16="http://schemas.microsoft.com/office/drawing/2014/main" val="20000"/>
                    </a:ext>
                  </a:extLst>
                </a:gridCol>
                <a:gridCol w="8107571">
                  <a:extLst>
                    <a:ext uri="{9D8B030D-6E8A-4147-A177-3AD203B41FA5}">
                      <a16:colId xmlns:a16="http://schemas.microsoft.com/office/drawing/2014/main" val="20001"/>
                    </a:ext>
                  </a:extLst>
                </a:gridCol>
              </a:tblGrid>
              <a:tr h="180398">
                <a:tc>
                  <a:txBody>
                    <a:bodyPr/>
                    <a:lstStyle/>
                    <a:p>
                      <a:pPr marL="0" marR="0" algn="ctr" hangingPunct="0">
                        <a:spcBef>
                          <a:spcPts val="200"/>
                        </a:spcBef>
                        <a:spcAft>
                          <a:spcPts val="200"/>
                        </a:spcAft>
                        <a:tabLst>
                          <a:tab pos="-457200" algn="l"/>
                        </a:tabLst>
                      </a:pPr>
                      <a:r>
                        <a:rPr lang="en-US" sz="1800" b="1" dirty="0">
                          <a:solidFill>
                            <a:schemeClr val="accent1"/>
                          </a:solidFill>
                          <a:effectLst/>
                          <a:latin typeface="Arial"/>
                          <a:ea typeface="Times New Roman"/>
                          <a:cs typeface="Arial"/>
                        </a:rPr>
                        <a:t>65%</a:t>
                      </a:r>
                      <a:endParaRPr lang="en-US" sz="1800" dirty="0">
                        <a:solidFill>
                          <a:schemeClr val="accent1"/>
                        </a:solidFill>
                        <a:effectLst/>
                        <a:latin typeface="Arial"/>
                        <a:ea typeface="Times New Roman"/>
                        <a:cs typeface="Times New Roman"/>
                      </a:endParaRPr>
                    </a:p>
                  </a:txBody>
                  <a:tcPr marL="77470" marR="7747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algn="l" fontAlgn="auto" hangingPunct="1">
                        <a:lnSpc>
                          <a:spcPts val="1100"/>
                        </a:lnSpc>
                        <a:spcBef>
                          <a:spcPts val="0"/>
                        </a:spcBef>
                        <a:spcAft>
                          <a:spcPts val="0"/>
                        </a:spcAft>
                        <a:tabLst>
                          <a:tab pos="4026535" algn="l"/>
                        </a:tabLst>
                      </a:pPr>
                      <a:r>
                        <a:rPr lang="en-US" sz="1100" b="1" dirty="0">
                          <a:solidFill>
                            <a:schemeClr val="accent1"/>
                          </a:solidFill>
                          <a:effectLst/>
                          <a:latin typeface="+mn-lt"/>
                          <a:ea typeface="Times New Roman"/>
                          <a:cs typeface="Times New Roman"/>
                        </a:rPr>
                        <a:t>Whether we’re white, Black, or brown, most of us want pretty similar things</a:t>
                      </a:r>
                      <a:r>
                        <a:rPr lang="en-US" sz="900" b="0" dirty="0">
                          <a:solidFill>
                            <a:schemeClr val="tx1"/>
                          </a:solidFill>
                          <a:effectLst/>
                          <a:latin typeface="+mn-lt"/>
                          <a:ea typeface="Times New Roman"/>
                          <a:cs typeface="Times New Roman"/>
                        </a:rPr>
                        <a:t>—enough books and supplies in our community classrooms, safe drinking water and air to breathe, and affordable colleges, universities, and trade schools. We could generate more revenue for these priorities in communities across our state with a tax structure where, the more you make, the more you have to pay in taxes. It’s time for us to clean up the tax code to benefit all of us, not just the special interests who want to rig the system.	</a:t>
                      </a:r>
                    </a:p>
                  </a:txBody>
                  <a:tcPr marL="77470" marR="77470" marT="0" marB="0" anchor="b">
                    <a:lnL w="12700" cmpd="sng">
                      <a:noFill/>
                    </a:lnL>
                    <a:lnR w="12700" cmpd="sng">
                      <a:noFill/>
                    </a:lnR>
                    <a:lnT w="12700" cap="flat" cmpd="sng" algn="ctr">
                      <a:noFill/>
                      <a:prstDash val="solid"/>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8743">
                <a:tc>
                  <a:txBody>
                    <a:bodyPr/>
                    <a:lstStyle/>
                    <a:p>
                      <a:pPr marL="0" marR="0" algn="ctr" hangingPunct="0">
                        <a:spcBef>
                          <a:spcPts val="200"/>
                        </a:spcBef>
                        <a:spcAft>
                          <a:spcPts val="200"/>
                        </a:spcAft>
                        <a:tabLst>
                          <a:tab pos="-457200" algn="l"/>
                        </a:tabLst>
                      </a:pPr>
                      <a:r>
                        <a:rPr lang="en-US" sz="1800" b="1" dirty="0">
                          <a:solidFill>
                            <a:schemeClr val="accent1"/>
                          </a:solidFill>
                          <a:effectLst/>
                          <a:latin typeface="Arial"/>
                          <a:ea typeface="Times New Roman"/>
                          <a:cs typeface="Arial"/>
                        </a:rPr>
                        <a:t>62%</a:t>
                      </a:r>
                      <a:endParaRPr lang="en-US" sz="1800" dirty="0">
                        <a:solidFill>
                          <a:schemeClr val="accent1"/>
                        </a:solidFill>
                        <a:effectLst/>
                        <a:latin typeface="Arial"/>
                        <a:ea typeface="Times New Roman"/>
                        <a:cs typeface="Times New Roman"/>
                      </a:endParaRPr>
                    </a:p>
                  </a:txBody>
                  <a:tcPr marL="77470" marR="77470" marT="0" marB="0" anchor="ctr">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algn="l" fontAlgn="auto" hangingPunct="1">
                        <a:lnSpc>
                          <a:spcPts val="1100"/>
                        </a:lnSpc>
                        <a:spcBef>
                          <a:spcPts val="0"/>
                        </a:spcBef>
                        <a:spcAft>
                          <a:spcPts val="0"/>
                        </a:spcAft>
                        <a:tabLst>
                          <a:tab pos="4026535" algn="l"/>
                        </a:tabLst>
                      </a:pPr>
                      <a:r>
                        <a:rPr lang="en-US" sz="1100" b="1" dirty="0">
                          <a:solidFill>
                            <a:schemeClr val="accent1"/>
                          </a:solidFill>
                          <a:effectLst/>
                          <a:latin typeface="+mn-lt"/>
                          <a:ea typeface="Times New Roman"/>
                          <a:cs typeface="Times New Roman"/>
                        </a:rPr>
                        <a:t>North Carolina's tax code is not keeping up with our growing needs. </a:t>
                      </a:r>
                      <a:r>
                        <a:rPr lang="en-US" sz="900" b="0" dirty="0">
                          <a:solidFill>
                            <a:schemeClr val="tx1"/>
                          </a:solidFill>
                          <a:effectLst/>
                          <a:latin typeface="+mn-lt"/>
                          <a:ea typeface="Times New Roman"/>
                          <a:cs typeface="Times New Roman"/>
                        </a:rPr>
                        <a:t>Although our state seeks to provide each of us with a high quality of life, it's already struggling to keep up with investments needed to make life better for working people. We need a tax code that lets us invest in education, create better-paying jobs, and make healthcare more affordable for </a:t>
                      </a:r>
                      <a:r>
                        <a:rPr lang="en-US" sz="1100" b="1" dirty="0">
                          <a:solidFill>
                            <a:schemeClr val="accent1"/>
                          </a:solidFill>
                          <a:effectLst/>
                          <a:latin typeface="+mn-lt"/>
                          <a:ea typeface="Times New Roman"/>
                          <a:cs typeface="Times New Roman"/>
                        </a:rPr>
                        <a:t>white, Black, and brown North Carolinians</a:t>
                      </a:r>
                      <a:r>
                        <a:rPr lang="en-US" sz="900" b="1" dirty="0">
                          <a:solidFill>
                            <a:schemeClr val="accent1"/>
                          </a:solidFill>
                          <a:effectLst/>
                          <a:latin typeface="+mn-lt"/>
                          <a:ea typeface="Times New Roman"/>
                          <a:cs typeface="Times New Roman"/>
                        </a:rPr>
                        <a:t> </a:t>
                      </a:r>
                      <a:r>
                        <a:rPr lang="en-US" sz="900" b="0" dirty="0">
                          <a:solidFill>
                            <a:schemeClr val="tx1"/>
                          </a:solidFill>
                          <a:effectLst/>
                          <a:latin typeface="+mn-lt"/>
                          <a:ea typeface="Times New Roman"/>
                          <a:cs typeface="Times New Roman"/>
                        </a:rPr>
                        <a:t>struggling to make ends meet—not a tax code that is being rigged by lawmakers and the special interests who are paying them.</a:t>
                      </a:r>
                    </a:p>
                  </a:txBody>
                  <a:tcPr marL="77470" marR="77470" marT="0" marB="0" anchor="b">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702956"/>
                  </a:ext>
                </a:extLst>
              </a:tr>
              <a:tr h="358743">
                <a:tc>
                  <a:txBody>
                    <a:bodyPr/>
                    <a:lstStyle/>
                    <a:p>
                      <a:pPr marL="0" marR="0" algn="ctr" hangingPunct="0">
                        <a:spcBef>
                          <a:spcPts val="200"/>
                        </a:spcBef>
                        <a:spcAft>
                          <a:spcPts val="200"/>
                        </a:spcAft>
                        <a:tabLst>
                          <a:tab pos="-457200" algn="l"/>
                        </a:tabLst>
                      </a:pPr>
                      <a:r>
                        <a:rPr lang="en-US" sz="1800" b="1" dirty="0">
                          <a:solidFill>
                            <a:schemeClr val="accent1"/>
                          </a:solidFill>
                          <a:effectLst/>
                          <a:latin typeface="Arial"/>
                          <a:ea typeface="Times New Roman"/>
                          <a:cs typeface="Arial"/>
                        </a:rPr>
                        <a:t>60%</a:t>
                      </a:r>
                      <a:endParaRPr lang="en-US" sz="1800" dirty="0">
                        <a:solidFill>
                          <a:schemeClr val="accent1"/>
                        </a:solidFill>
                        <a:effectLst/>
                        <a:latin typeface="Arial"/>
                        <a:ea typeface="Times New Roman"/>
                        <a:cs typeface="Times New Roman"/>
                      </a:endParaRPr>
                    </a:p>
                  </a:txBody>
                  <a:tcPr marL="77470" marR="77470" marT="0" marB="0" anchor="ctr">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algn="l" fontAlgn="auto" hangingPunct="1">
                        <a:lnSpc>
                          <a:spcPts val="1100"/>
                        </a:lnSpc>
                        <a:spcBef>
                          <a:spcPts val="0"/>
                        </a:spcBef>
                        <a:spcAft>
                          <a:spcPts val="0"/>
                        </a:spcAft>
                        <a:tabLst>
                          <a:tab pos="4026535" algn="l"/>
                        </a:tabLst>
                      </a:pPr>
                      <a:r>
                        <a:rPr lang="en-US" sz="1100" b="1" dirty="0">
                          <a:solidFill>
                            <a:schemeClr val="accent1"/>
                          </a:solidFill>
                          <a:effectLst/>
                          <a:latin typeface="+mn-lt"/>
                          <a:ea typeface="Times New Roman"/>
                          <a:cs typeface="Times New Roman"/>
                        </a:rPr>
                        <a:t>We all want a strong state economy that benefits us all, whether we’re white, Black, or brown. </a:t>
                      </a:r>
                      <a:r>
                        <a:rPr lang="en-US" sz="900" b="0" dirty="0">
                          <a:solidFill>
                            <a:schemeClr val="tx1"/>
                          </a:solidFill>
                          <a:effectLst/>
                          <a:latin typeface="+mn-lt"/>
                          <a:ea typeface="Times New Roman"/>
                          <a:cs typeface="Times New Roman"/>
                        </a:rPr>
                        <a:t>Raising the tax rates paid by those with high incomes and big companies doesn't hurt the economy—it helps support the investments in things that help our state thrive, like a quality education system, access to healthcare, and clean and safe communities. Other states that have increased their top income tax rates have done so without harming their economies. It’s time for us to increase the tax rate for the richest people and biggest companies so our economy works for everyone, not just the special interests who want to rig the system.	</a:t>
                      </a:r>
                    </a:p>
                  </a:txBody>
                  <a:tcPr marL="77470" marR="77470" marT="0" marB="0" anchor="b">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018204"/>
                  </a:ext>
                </a:extLst>
              </a:tr>
              <a:tr h="262331">
                <a:tc>
                  <a:txBody>
                    <a:bodyPr/>
                    <a:lstStyle/>
                    <a:p>
                      <a:pPr marL="0" marR="0" algn="ctr" hangingPunct="0">
                        <a:spcBef>
                          <a:spcPts val="200"/>
                        </a:spcBef>
                        <a:spcAft>
                          <a:spcPts val="200"/>
                        </a:spcAft>
                        <a:tabLst>
                          <a:tab pos="-457200" algn="l"/>
                        </a:tabLst>
                      </a:pPr>
                      <a:r>
                        <a:rPr lang="en-US" sz="1800" b="1" dirty="0">
                          <a:solidFill>
                            <a:schemeClr val="accent1"/>
                          </a:solidFill>
                          <a:effectLst/>
                          <a:latin typeface="Arial"/>
                          <a:ea typeface="Times New Roman"/>
                          <a:cs typeface="Arial"/>
                        </a:rPr>
                        <a:t>58%</a:t>
                      </a:r>
                      <a:endParaRPr lang="en-US" sz="1800" dirty="0">
                        <a:solidFill>
                          <a:schemeClr val="accent1"/>
                        </a:solidFill>
                        <a:effectLst/>
                        <a:latin typeface="Arial"/>
                        <a:ea typeface="Times New Roman"/>
                        <a:cs typeface="Times New Roman"/>
                      </a:endParaRPr>
                    </a:p>
                  </a:txBody>
                  <a:tcPr marL="77470" marR="77470" marT="0" marB="0" anchor="ctr">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algn="l" fontAlgn="auto" hangingPunct="1">
                        <a:lnSpc>
                          <a:spcPts val="1100"/>
                        </a:lnSpc>
                        <a:spcBef>
                          <a:spcPts val="0"/>
                        </a:spcBef>
                        <a:spcAft>
                          <a:spcPts val="0"/>
                        </a:spcAft>
                        <a:tabLst>
                          <a:tab pos="4026535" algn="l"/>
                        </a:tabLst>
                      </a:pPr>
                      <a:r>
                        <a:rPr lang="en-US" sz="1100" b="1" dirty="0">
                          <a:solidFill>
                            <a:schemeClr val="accent1"/>
                          </a:solidFill>
                          <a:effectLst/>
                          <a:latin typeface="+mn-lt"/>
                          <a:ea typeface="Times New Roman"/>
                          <a:cs typeface="Times New Roman"/>
                        </a:rPr>
                        <a:t>Most of us want pretty similar things</a:t>
                      </a:r>
                      <a:r>
                        <a:rPr lang="en-US" sz="900" b="0" dirty="0">
                          <a:solidFill>
                            <a:schemeClr val="tx1"/>
                          </a:solidFill>
                          <a:effectLst/>
                          <a:latin typeface="+mn-lt"/>
                          <a:ea typeface="Times New Roman"/>
                          <a:cs typeface="Times New Roman"/>
                        </a:rPr>
                        <a:t>—enough books and supplies in our community classrooms, safe drinking water and air to breathe, and affordable colleges, universities, and trade schools. We could generate more revenue for these priorities in communities across our state with a tax structure where the more you make, the more you pay in taxes.	</a:t>
                      </a:r>
                    </a:p>
                  </a:txBody>
                  <a:tcPr marL="77470" marR="77470" marT="0" marB="0" anchor="b">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231418"/>
                  </a:ext>
                </a:extLst>
              </a:tr>
              <a:tr h="262331">
                <a:tc>
                  <a:txBody>
                    <a:bodyPr/>
                    <a:lstStyle/>
                    <a:p>
                      <a:pPr marL="0" marR="0" algn="ctr" hangingPunct="0">
                        <a:spcBef>
                          <a:spcPts val="200"/>
                        </a:spcBef>
                        <a:spcAft>
                          <a:spcPts val="200"/>
                        </a:spcAft>
                        <a:tabLst>
                          <a:tab pos="-457200" algn="l"/>
                        </a:tabLst>
                      </a:pPr>
                      <a:r>
                        <a:rPr lang="en-US" sz="1800" b="1" dirty="0">
                          <a:solidFill>
                            <a:schemeClr val="accent1"/>
                          </a:solidFill>
                          <a:effectLst/>
                          <a:latin typeface="Arial"/>
                          <a:ea typeface="Times New Roman"/>
                          <a:cs typeface="Arial"/>
                        </a:rPr>
                        <a:t>58%</a:t>
                      </a:r>
                      <a:endParaRPr lang="en-US" sz="1800" dirty="0">
                        <a:solidFill>
                          <a:schemeClr val="accent1"/>
                        </a:solidFill>
                        <a:effectLst/>
                        <a:latin typeface="Arial"/>
                        <a:ea typeface="Times New Roman"/>
                        <a:cs typeface="Times New Roman"/>
                      </a:endParaRPr>
                    </a:p>
                  </a:txBody>
                  <a:tcPr marL="77470" marR="77470" marT="0" marB="0" anchor="ctr">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algn="l" fontAlgn="auto" hangingPunct="1">
                        <a:lnSpc>
                          <a:spcPts val="1100"/>
                        </a:lnSpc>
                        <a:spcBef>
                          <a:spcPts val="0"/>
                        </a:spcBef>
                        <a:spcAft>
                          <a:spcPts val="0"/>
                        </a:spcAft>
                        <a:tabLst>
                          <a:tab pos="4026535" algn="l"/>
                        </a:tabLst>
                      </a:pPr>
                      <a:r>
                        <a:rPr lang="en-US" sz="1100" b="1" dirty="0">
                          <a:solidFill>
                            <a:schemeClr val="accent1"/>
                          </a:solidFill>
                          <a:effectLst/>
                          <a:latin typeface="+mn-lt"/>
                          <a:ea typeface="Times New Roman"/>
                          <a:cs typeface="Times New Roman"/>
                        </a:rPr>
                        <a:t>North Carolina's tax code is not keeping up with our growing needs</a:t>
                      </a:r>
                      <a:r>
                        <a:rPr lang="en-US" sz="1100" b="0" dirty="0">
                          <a:solidFill>
                            <a:schemeClr val="tx1"/>
                          </a:solidFill>
                          <a:effectLst/>
                          <a:latin typeface="+mn-lt"/>
                          <a:ea typeface="Times New Roman"/>
                          <a:cs typeface="Times New Roman"/>
                        </a:rPr>
                        <a:t>.</a:t>
                      </a:r>
                      <a:r>
                        <a:rPr lang="en-US" sz="900" b="0" dirty="0">
                          <a:solidFill>
                            <a:schemeClr val="tx1"/>
                          </a:solidFill>
                          <a:effectLst/>
                          <a:latin typeface="+mn-lt"/>
                          <a:ea typeface="Times New Roman"/>
                          <a:cs typeface="Times New Roman"/>
                        </a:rPr>
                        <a:t> Although our state seeks to provide each of us with a high quality of life, it's already struggling to keep up with investments needed to make life better for working people. We need a tax code that lets us invest in education, create better-paying jobs, and make healthcare more affordable for North Carolinians struggling to make ends meet.	</a:t>
                      </a:r>
                    </a:p>
                  </a:txBody>
                  <a:tcPr marL="77470" marR="77470" marT="0" marB="0" anchor="b">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695648"/>
                  </a:ext>
                </a:extLst>
              </a:tr>
              <a:tr h="262331">
                <a:tc>
                  <a:txBody>
                    <a:bodyPr/>
                    <a:lstStyle/>
                    <a:p>
                      <a:pPr marL="0" marR="0" algn="ctr" hangingPunct="0">
                        <a:spcBef>
                          <a:spcPts val="200"/>
                        </a:spcBef>
                        <a:spcAft>
                          <a:spcPts val="200"/>
                        </a:spcAft>
                        <a:tabLst>
                          <a:tab pos="-457200" algn="l"/>
                        </a:tabLst>
                      </a:pPr>
                      <a:r>
                        <a:rPr lang="en-US" sz="1800" b="1" dirty="0">
                          <a:solidFill>
                            <a:schemeClr val="accent1"/>
                          </a:solidFill>
                          <a:effectLst/>
                          <a:latin typeface="Arial"/>
                          <a:ea typeface="Times New Roman"/>
                          <a:cs typeface="Arial"/>
                        </a:rPr>
                        <a:t>55%</a:t>
                      </a:r>
                      <a:endParaRPr lang="en-US" sz="1800" dirty="0">
                        <a:solidFill>
                          <a:schemeClr val="accent1"/>
                        </a:solidFill>
                        <a:effectLst/>
                        <a:latin typeface="Arial"/>
                        <a:ea typeface="Times New Roman"/>
                        <a:cs typeface="Times New Roman"/>
                      </a:endParaRPr>
                    </a:p>
                  </a:txBody>
                  <a:tcPr marL="77470" marR="77470" marT="0" marB="0" anchor="ctr">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algn="l" fontAlgn="auto" hangingPunct="1">
                        <a:lnSpc>
                          <a:spcPts val="1100"/>
                        </a:lnSpc>
                        <a:spcBef>
                          <a:spcPts val="0"/>
                        </a:spcBef>
                        <a:spcAft>
                          <a:spcPts val="0"/>
                        </a:spcAft>
                        <a:tabLst>
                          <a:tab pos="4026535" algn="l"/>
                        </a:tabLst>
                      </a:pPr>
                      <a:r>
                        <a:rPr lang="en-US" sz="1100" b="1" dirty="0">
                          <a:solidFill>
                            <a:schemeClr val="accent1"/>
                          </a:solidFill>
                          <a:effectLst/>
                          <a:latin typeface="+mn-lt"/>
                          <a:ea typeface="Times New Roman"/>
                          <a:cs typeface="Times New Roman"/>
                        </a:rPr>
                        <a:t>Raising the tax rates paid by those with high incomes and big companies doesn't hurt the economy</a:t>
                      </a:r>
                      <a:r>
                        <a:rPr lang="en-US" sz="900" b="0" dirty="0">
                          <a:solidFill>
                            <a:schemeClr val="tx1"/>
                          </a:solidFill>
                          <a:effectLst/>
                          <a:latin typeface="+mn-lt"/>
                          <a:ea typeface="Times New Roman"/>
                          <a:cs typeface="Times New Roman"/>
                        </a:rPr>
                        <a:t>—it helps support the investments in things that help our state thrive, like a quality education system, access to healthcare, and clean and safe communities. Other states that have increased their top income tax rates have done so without harming their economies.	</a:t>
                      </a:r>
                    </a:p>
                  </a:txBody>
                  <a:tcPr marL="77470" marR="77470" marT="0" marB="0" anchor="b">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734437"/>
                  </a:ext>
                </a:extLst>
              </a:tr>
              <a:tr h="262331">
                <a:tc>
                  <a:txBody>
                    <a:bodyPr/>
                    <a:lstStyle/>
                    <a:p>
                      <a:pPr marL="0" marR="0" algn="ctr" hangingPunct="0">
                        <a:spcBef>
                          <a:spcPts val="200"/>
                        </a:spcBef>
                        <a:spcAft>
                          <a:spcPts val="200"/>
                        </a:spcAft>
                        <a:tabLst>
                          <a:tab pos="-457200" algn="l"/>
                        </a:tabLst>
                      </a:pPr>
                      <a:r>
                        <a:rPr lang="en-US" sz="1800" b="1" dirty="0">
                          <a:solidFill>
                            <a:schemeClr val="accent1"/>
                          </a:solidFill>
                          <a:effectLst/>
                          <a:latin typeface="Arial"/>
                          <a:ea typeface="Times New Roman"/>
                          <a:cs typeface="Arial"/>
                        </a:rPr>
                        <a:t>54%</a:t>
                      </a:r>
                      <a:endParaRPr lang="en-US" sz="1800" dirty="0">
                        <a:solidFill>
                          <a:schemeClr val="accent1"/>
                        </a:solidFill>
                        <a:effectLst/>
                        <a:latin typeface="Arial"/>
                        <a:ea typeface="Times New Roman"/>
                        <a:cs typeface="Times New Roman"/>
                      </a:endParaRPr>
                    </a:p>
                  </a:txBody>
                  <a:tcPr marL="77470" marR="77470" marT="0" marB="0" anchor="ctr">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algn="l" fontAlgn="auto" hangingPunct="1">
                        <a:lnSpc>
                          <a:spcPts val="1100"/>
                        </a:lnSpc>
                        <a:spcBef>
                          <a:spcPts val="0"/>
                        </a:spcBef>
                        <a:spcAft>
                          <a:spcPts val="0"/>
                        </a:spcAft>
                        <a:tabLst>
                          <a:tab pos="4026535" algn="l"/>
                        </a:tabLst>
                      </a:pPr>
                      <a:r>
                        <a:rPr lang="en-US" sz="1100" b="1" dirty="0">
                          <a:solidFill>
                            <a:schemeClr val="accent1"/>
                          </a:solidFill>
                          <a:effectLst/>
                          <a:latin typeface="+mn-lt"/>
                          <a:ea typeface="Times New Roman"/>
                          <a:cs typeface="Times New Roman"/>
                        </a:rPr>
                        <a:t>Since 2013, tax cuts in North Carolina have primarily benefited the richest taxpayers and profitable big corporations</a:t>
                      </a:r>
                      <a:r>
                        <a:rPr lang="en-US" sz="1100" b="0" dirty="0">
                          <a:solidFill>
                            <a:schemeClr val="tx1"/>
                          </a:solidFill>
                          <a:effectLst/>
                          <a:latin typeface="+mn-lt"/>
                          <a:ea typeface="Times New Roman"/>
                          <a:cs typeface="Times New Roman"/>
                        </a:rPr>
                        <a:t>. </a:t>
                      </a:r>
                      <a:r>
                        <a:rPr lang="en-US" sz="900" b="0" dirty="0">
                          <a:solidFill>
                            <a:schemeClr val="tx1"/>
                          </a:solidFill>
                          <a:effectLst/>
                          <a:latin typeface="+mn-lt"/>
                          <a:ea typeface="Times New Roman"/>
                          <a:cs typeface="Times New Roman"/>
                        </a:rPr>
                        <a:t>Seventy-one percent of the tax cuts have been given to the top 20% of taxpayers, while a person making less than $20,000 has received an average tax cut of just $18.</a:t>
                      </a:r>
                    </a:p>
                  </a:txBody>
                  <a:tcPr marL="77470" marR="77470" marT="0" marB="0" anchor="b">
                    <a:lnL w="12700" cmpd="sng">
                      <a:noFill/>
                    </a:lnL>
                    <a:lnR w="12700" cmpd="sng">
                      <a:noFill/>
                    </a:lnR>
                    <a:lnT w="6350" cap="flat" cmpd="sng" algn="ctr">
                      <a:solidFill>
                        <a:schemeClr val="bg1">
                          <a:lumMod val="50000"/>
                        </a:schemeClr>
                      </a:solidFill>
                      <a:prstDash val="lgDash"/>
                      <a:round/>
                      <a:headEnd type="none" w="med" len="med"/>
                      <a:tailEnd type="none" w="med" len="med"/>
                    </a:lnT>
                    <a:lnB w="6350" cap="flat" cmpd="sng" algn="ctr">
                      <a:solidFill>
                        <a:schemeClr val="bg1">
                          <a:lumMod val="50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057">
                <a:tc>
                  <a:txBody>
                    <a:bodyPr/>
                    <a:lstStyle/>
                    <a:p>
                      <a:pPr marL="0" marR="0" algn="ctr" hangingPunct="0">
                        <a:spcBef>
                          <a:spcPts val="200"/>
                        </a:spcBef>
                        <a:spcAft>
                          <a:spcPts val="200"/>
                        </a:spcAft>
                        <a:tabLst>
                          <a:tab pos="-457200" algn="l"/>
                        </a:tabLst>
                      </a:pPr>
                      <a:r>
                        <a:rPr lang="en-US" sz="1800" b="1" dirty="0">
                          <a:solidFill>
                            <a:schemeClr val="accent1"/>
                          </a:solidFill>
                          <a:effectLst/>
                          <a:latin typeface="Arial"/>
                          <a:ea typeface="Times New Roman"/>
                          <a:cs typeface="Arial"/>
                        </a:rPr>
                        <a:t>54%</a:t>
                      </a:r>
                      <a:endParaRPr lang="en-US" sz="1800" dirty="0">
                        <a:solidFill>
                          <a:schemeClr val="accent1"/>
                        </a:solidFill>
                        <a:effectLst/>
                        <a:latin typeface="Arial"/>
                        <a:ea typeface="Times New Roman"/>
                        <a:cs typeface="Times New Roman"/>
                      </a:endParaRPr>
                    </a:p>
                  </a:txBody>
                  <a:tcPr marL="77470" marR="77470" marT="0" marB="0" anchor="ctr">
                    <a:lnL w="12700" cmpd="sng">
                      <a:noFill/>
                    </a:lnL>
                    <a:lnR w="12700" cmpd="sng">
                      <a:noFill/>
                    </a:lnR>
                    <a:lnT w="6350" cap="flat" cmpd="sng" algn="ctr">
                      <a:solidFill>
                        <a:schemeClr val="bg1">
                          <a:lumMod val="50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fontAlgn="auto" hangingPunct="1">
                        <a:lnSpc>
                          <a:spcPts val="1100"/>
                        </a:lnSpc>
                        <a:spcBef>
                          <a:spcPts val="0"/>
                        </a:spcBef>
                        <a:spcAft>
                          <a:spcPts val="0"/>
                        </a:spcAft>
                        <a:tabLst>
                          <a:tab pos="4026535" algn="l"/>
                        </a:tabLst>
                      </a:pPr>
                      <a:r>
                        <a:rPr lang="en-US" sz="1100" b="1" dirty="0">
                          <a:solidFill>
                            <a:schemeClr val="accent1"/>
                          </a:solidFill>
                          <a:effectLst/>
                          <a:latin typeface="+mn-lt"/>
                          <a:ea typeface="Times New Roman"/>
                          <a:cs typeface="Times New Roman"/>
                        </a:rPr>
                        <a:t>Tax cuts over the past few years in North Carolina have primarily benefited the richest taxpayers and most profitable big corporations</a:t>
                      </a:r>
                      <a:r>
                        <a:rPr lang="en-US" sz="1100" b="0" dirty="0">
                          <a:solidFill>
                            <a:schemeClr val="tx1"/>
                          </a:solidFill>
                          <a:effectLst/>
                          <a:latin typeface="+mn-lt"/>
                          <a:ea typeface="Times New Roman"/>
                          <a:cs typeface="Times New Roman"/>
                        </a:rPr>
                        <a:t>.</a:t>
                      </a:r>
                      <a:r>
                        <a:rPr lang="en-US" sz="900" b="0" dirty="0">
                          <a:solidFill>
                            <a:schemeClr val="tx1"/>
                          </a:solidFill>
                          <a:effectLst/>
                          <a:latin typeface="+mn-lt"/>
                          <a:ea typeface="Times New Roman"/>
                          <a:cs typeface="Times New Roman"/>
                        </a:rPr>
                        <a:t> Seventy-one percent of the tax cuts have been given to the top 20% of taxpayers, while a person making less than $20,000 has received an average tax cut of just $18.	</a:t>
                      </a:r>
                    </a:p>
                  </a:txBody>
                  <a:tcPr marL="77470" marR="77470" marT="0" marB="0" anchor="b">
                    <a:lnL w="12700" cmpd="sng">
                      <a:noFill/>
                    </a:lnL>
                    <a:lnR w="12700" cmpd="sng">
                      <a:noFill/>
                    </a:lnR>
                    <a:lnT w="6350" cap="flat" cmpd="sng" algn="ctr">
                      <a:solidFill>
                        <a:schemeClr val="bg1">
                          <a:lumMod val="50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727969" y="652271"/>
            <a:ext cx="8054290" cy="276999"/>
          </a:xfrm>
          <a:prstGeom prst="rect">
            <a:avLst/>
          </a:prstGeom>
          <a:noFill/>
        </p:spPr>
        <p:txBody>
          <a:bodyPr wrap="square" rtlCol="0">
            <a:spAutoFit/>
          </a:bodyPr>
          <a:lstStyle/>
          <a:p>
            <a:r>
              <a:rPr lang="en-US" sz="1200" i="1" dirty="0"/>
              <a:t>Proportions rating each as VERY PERSUASIVE </a:t>
            </a:r>
            <a:r>
              <a:rPr lang="en-US" sz="1050" i="1" dirty="0"/>
              <a:t>(7-10 ratings on a 0-to-10 scale, 10 = extremely persuasive)</a:t>
            </a:r>
            <a:endParaRPr lang="en-US" sz="1200" i="1" dirty="0"/>
          </a:p>
        </p:txBody>
      </p:sp>
    </p:spTree>
    <p:extLst>
      <p:ext uri="{BB962C8B-B14F-4D97-AF65-F5344CB8AC3E}">
        <p14:creationId xmlns:p14="http://schemas.microsoft.com/office/powerpoint/2010/main" val="103735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48" y="64802"/>
            <a:ext cx="8133219" cy="857250"/>
          </a:xfrm>
        </p:spPr>
        <p:txBody>
          <a:bodyPr/>
          <a:lstStyle/>
          <a:p>
            <a:r>
              <a:rPr lang="en-US" dirty="0"/>
              <a:t>Reactions to Statements about New State Tax by Subgroups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19</a:t>
            </a:fld>
            <a:endParaRPr lang="en-US"/>
          </a:p>
        </p:txBody>
      </p:sp>
      <p:graphicFrame>
        <p:nvGraphicFramePr>
          <p:cNvPr id="5" name="Content Placeholder 8"/>
          <p:cNvGraphicFramePr>
            <a:graphicFrameLocks/>
          </p:cNvGraphicFramePr>
          <p:nvPr/>
        </p:nvGraphicFramePr>
        <p:xfrm>
          <a:off x="327804" y="1098725"/>
          <a:ext cx="8701897" cy="3794562"/>
        </p:xfrm>
        <a:graphic>
          <a:graphicData uri="http://schemas.openxmlformats.org/drawingml/2006/table">
            <a:tbl>
              <a:tblPr>
                <a:tableStyleId>{5C22544A-7EE6-4342-B048-85BDC9FD1C3A}</a:tableStyleId>
              </a:tblPr>
              <a:tblGrid>
                <a:gridCol w="3759912">
                  <a:extLst>
                    <a:ext uri="{9D8B030D-6E8A-4147-A177-3AD203B41FA5}">
                      <a16:colId xmlns:a16="http://schemas.microsoft.com/office/drawing/2014/main" val="20000"/>
                    </a:ext>
                  </a:extLst>
                </a:gridCol>
                <a:gridCol w="629249">
                  <a:extLst>
                    <a:ext uri="{9D8B030D-6E8A-4147-A177-3AD203B41FA5}">
                      <a16:colId xmlns:a16="http://schemas.microsoft.com/office/drawing/2014/main" val="20001"/>
                    </a:ext>
                  </a:extLst>
                </a:gridCol>
                <a:gridCol w="570747">
                  <a:extLst>
                    <a:ext uri="{9D8B030D-6E8A-4147-A177-3AD203B41FA5}">
                      <a16:colId xmlns:a16="http://schemas.microsoft.com/office/drawing/2014/main" val="20002"/>
                    </a:ext>
                  </a:extLst>
                </a:gridCol>
                <a:gridCol w="536227">
                  <a:extLst>
                    <a:ext uri="{9D8B030D-6E8A-4147-A177-3AD203B41FA5}">
                      <a16:colId xmlns:a16="http://schemas.microsoft.com/office/drawing/2014/main" val="20003"/>
                    </a:ext>
                  </a:extLst>
                </a:gridCol>
                <a:gridCol w="785319">
                  <a:extLst>
                    <a:ext uri="{9D8B030D-6E8A-4147-A177-3AD203B41FA5}">
                      <a16:colId xmlns:a16="http://schemas.microsoft.com/office/drawing/2014/main" val="20004"/>
                    </a:ext>
                  </a:extLst>
                </a:gridCol>
                <a:gridCol w="661971">
                  <a:extLst>
                    <a:ext uri="{9D8B030D-6E8A-4147-A177-3AD203B41FA5}">
                      <a16:colId xmlns:a16="http://schemas.microsoft.com/office/drawing/2014/main" val="20005"/>
                    </a:ext>
                  </a:extLst>
                </a:gridCol>
                <a:gridCol w="879236">
                  <a:extLst>
                    <a:ext uri="{9D8B030D-6E8A-4147-A177-3AD203B41FA5}">
                      <a16:colId xmlns:a16="http://schemas.microsoft.com/office/drawing/2014/main" val="20006"/>
                    </a:ext>
                  </a:extLst>
                </a:gridCol>
                <a:gridCol w="879236">
                  <a:extLst>
                    <a:ext uri="{9D8B030D-6E8A-4147-A177-3AD203B41FA5}">
                      <a16:colId xmlns:a16="http://schemas.microsoft.com/office/drawing/2014/main" val="3026591607"/>
                    </a:ext>
                  </a:extLst>
                </a:gridCol>
              </a:tblGrid>
              <a:tr h="357344">
                <a:tc>
                  <a:txBody>
                    <a:bodyPr/>
                    <a:lstStyle/>
                    <a:p>
                      <a:pPr algn="just" fontAlgn="ctr"/>
                      <a:r>
                        <a:rPr lang="en-US" sz="1100" u="none" strike="noStrike" dirty="0">
                          <a:effectLst/>
                          <a:latin typeface="+mn-lt"/>
                        </a:rPr>
                        <a:t> </a:t>
                      </a:r>
                      <a:endParaRPr lang="en-US" sz="1100" b="0" i="0" u="none" strike="noStrike" dirty="0">
                        <a:solidFill>
                          <a:srgbClr val="000000"/>
                        </a:solidFill>
                        <a:effectLst/>
                        <a:latin typeface="+mn-lt"/>
                      </a:endParaRPr>
                    </a:p>
                  </a:txBody>
                  <a:tcPr marL="8723" marR="8723" marT="87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u="none" strike="noStrike" dirty="0">
                          <a:solidFill>
                            <a:schemeClr val="bg1"/>
                          </a:solidFill>
                          <a:effectLst/>
                          <a:latin typeface="+mn-lt"/>
                        </a:rPr>
                        <a:t>Demo-crats</a:t>
                      </a:r>
                      <a:endParaRPr lang="en-US" sz="1050" b="0" i="0" u="none" strike="noStrike" dirty="0">
                        <a:solidFill>
                          <a:schemeClr val="bg1"/>
                        </a:solidFill>
                        <a:effectLst/>
                        <a:latin typeface="+mn-lt"/>
                      </a:endParaRPr>
                    </a:p>
                  </a:txBody>
                  <a:tcPr marL="8723" marR="8723" marT="872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b="0" i="0" u="none" strike="noStrike" dirty="0" err="1">
                          <a:solidFill>
                            <a:schemeClr val="bg1"/>
                          </a:solidFill>
                          <a:effectLst/>
                          <a:latin typeface="+mn-lt"/>
                        </a:rPr>
                        <a:t>Indepen</a:t>
                      </a:r>
                      <a:r>
                        <a:rPr lang="en-US" sz="1050" b="0" i="0" u="none" strike="noStrike" dirty="0">
                          <a:solidFill>
                            <a:schemeClr val="bg1"/>
                          </a:solidFill>
                          <a:effectLst/>
                          <a:latin typeface="+mn-lt"/>
                        </a:rPr>
                        <a:t>-dents</a:t>
                      </a:r>
                    </a:p>
                  </a:txBody>
                  <a:tcPr marL="8723" marR="8723" marT="872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050" u="none" strike="noStrike" dirty="0" err="1">
                          <a:solidFill>
                            <a:schemeClr val="bg1"/>
                          </a:solidFill>
                          <a:effectLst/>
                          <a:latin typeface="+mn-lt"/>
                        </a:rPr>
                        <a:t>Repub-licans</a:t>
                      </a:r>
                      <a:endParaRPr lang="en-US" sz="1050" b="0" i="0" u="none" strike="noStrike" dirty="0">
                        <a:solidFill>
                          <a:schemeClr val="bg1"/>
                        </a:solidFill>
                        <a:effectLst/>
                        <a:latin typeface="+mn-lt"/>
                      </a:endParaRPr>
                    </a:p>
                  </a:txBody>
                  <a:tcPr marL="8723" marR="8723" marT="8723"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African Americans</a:t>
                      </a:r>
                      <a:endParaRPr lang="en-US" sz="1100" b="0" i="0" u="none" strike="noStrike" dirty="0">
                        <a:solidFill>
                          <a:schemeClr val="bg1"/>
                        </a:solidFill>
                        <a:effectLst/>
                        <a:latin typeface="+mn-lt"/>
                      </a:endParaRPr>
                    </a:p>
                  </a:txBody>
                  <a:tcPr marL="8723" marR="8723" marT="8723"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Suburban</a:t>
                      </a:r>
                      <a:br>
                        <a:rPr lang="en-US" sz="1100" u="none" strike="noStrike" dirty="0">
                          <a:solidFill>
                            <a:schemeClr val="bg1"/>
                          </a:solidFill>
                          <a:effectLst/>
                          <a:latin typeface="+mn-lt"/>
                        </a:rPr>
                      </a:br>
                      <a:r>
                        <a:rPr lang="en-US" sz="1100" u="none" strike="noStrike" dirty="0">
                          <a:solidFill>
                            <a:schemeClr val="bg1"/>
                          </a:solidFill>
                          <a:effectLst/>
                          <a:latin typeface="+mn-lt"/>
                        </a:rPr>
                        <a:t>whites</a:t>
                      </a:r>
                      <a:endParaRPr lang="en-US" sz="1100" b="0" i="0" u="none" strike="noStrike" dirty="0">
                        <a:solidFill>
                          <a:schemeClr val="bg1"/>
                        </a:solidFill>
                        <a:effectLst/>
                        <a:latin typeface="+mn-lt"/>
                      </a:endParaRPr>
                    </a:p>
                  </a:txBody>
                  <a:tcPr marL="8723" marR="8723" marT="8723" marB="0" anchor="b">
                    <a:lnL w="12700" cap="flat" cmpd="sng" algn="ctr">
                      <a:solidFill>
                        <a:schemeClr val="bg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u="none" strike="noStrike" dirty="0">
                          <a:solidFill>
                            <a:schemeClr val="bg1"/>
                          </a:solidFill>
                          <a:effectLst/>
                          <a:latin typeface="+mn-lt"/>
                        </a:rPr>
                        <a:t>Rural/small</a:t>
                      </a:r>
                      <a:r>
                        <a:rPr lang="en-US" sz="1100" u="none" strike="noStrike" baseline="0" dirty="0">
                          <a:solidFill>
                            <a:schemeClr val="bg1"/>
                          </a:solidFill>
                          <a:effectLst/>
                          <a:latin typeface="+mn-lt"/>
                        </a:rPr>
                        <a:t> town whites</a:t>
                      </a:r>
                      <a:endParaRPr lang="en-US" sz="1100" b="0" i="0" u="none" strike="noStrike" dirty="0">
                        <a:solidFill>
                          <a:schemeClr val="bg1"/>
                        </a:solidFill>
                        <a:effectLst/>
                        <a:latin typeface="+mn-lt"/>
                      </a:endParaRPr>
                    </a:p>
                  </a:txBody>
                  <a:tcPr marL="8723" marR="8723" marT="8723"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ctr"/>
                      <a:r>
                        <a:rPr lang="en-US" sz="1100" b="0" i="0" u="none" strike="noStrike" dirty="0">
                          <a:solidFill>
                            <a:schemeClr val="bg1"/>
                          </a:solidFill>
                          <a:effectLst/>
                          <a:latin typeface="+mn-lt"/>
                        </a:rPr>
                        <a:t>White Non-Coll. Women</a:t>
                      </a:r>
                    </a:p>
                  </a:txBody>
                  <a:tcPr marL="8723" marR="8723" marT="8723" marB="0"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89839">
                <a:tc>
                  <a:txBody>
                    <a:bodyPr/>
                    <a:lstStyle/>
                    <a:p>
                      <a:pPr algn="l" rtl="0" fontAlgn="ctr"/>
                      <a:r>
                        <a:rPr lang="en-US" sz="1200" b="0" i="0" u="none" strike="noStrike" dirty="0">
                          <a:solidFill>
                            <a:srgbClr val="000000"/>
                          </a:solidFill>
                          <a:effectLst/>
                          <a:latin typeface="Arial" panose="020B0604020202020204" pitchFamily="34" charset="0"/>
                        </a:rPr>
                        <a:t>Whether we’re white, Black, or brown, most of us want pretty similar things…</a:t>
                      </a:r>
                    </a:p>
                  </a:txBody>
                  <a:tcPr marL="9525" marR="9525" marT="9525"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80%</a:t>
                      </a:r>
                    </a:p>
                  </a:txBody>
                  <a:tcPr marL="68580" marR="6858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64%</a:t>
                      </a:r>
                    </a:p>
                  </a:txBody>
                  <a:tcPr marL="68580" marR="68580"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51%</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56%</a:t>
                      </a:r>
                    </a:p>
                  </a:txBody>
                  <a:tcPr marL="68580" marR="68580" marT="0" marB="0"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64%</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63%</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9839">
                <a:tc>
                  <a:txBody>
                    <a:bodyPr/>
                    <a:lstStyle/>
                    <a:p>
                      <a:pPr algn="l" rtl="0" fontAlgn="ctr"/>
                      <a:r>
                        <a:rPr lang="en-US" sz="1200" b="0" i="0" u="none" strike="noStrike" dirty="0">
                          <a:solidFill>
                            <a:srgbClr val="000000"/>
                          </a:solidFill>
                          <a:effectLst/>
                          <a:latin typeface="Arial" panose="020B0604020202020204" pitchFamily="34" charset="0"/>
                        </a:rPr>
                        <a:t>North Carolina's tax code is not keeping up with our growing needs… (white, Black, and brown)</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82%</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mn-lt"/>
                          <a:ea typeface="Calibri"/>
                          <a:cs typeface="Times New Roman"/>
                        </a:rPr>
                        <a:t>59%</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46%</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0" dirty="0">
                          <a:solidFill>
                            <a:schemeClr val="tx1"/>
                          </a:solidFill>
                          <a:effectLst/>
                          <a:latin typeface="+mn-lt"/>
                          <a:ea typeface="Calibri"/>
                          <a:cs typeface="Times New Roman"/>
                        </a:rPr>
                        <a:t>84%</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52%</a:t>
                      </a:r>
                    </a:p>
                  </a:txBody>
                  <a:tcPr marL="68580" marR="68580" marT="0"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62%</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64%</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9839">
                <a:tc>
                  <a:txBody>
                    <a:bodyPr/>
                    <a:lstStyle/>
                    <a:p>
                      <a:pPr algn="l" rtl="0" fontAlgn="ctr"/>
                      <a:r>
                        <a:rPr lang="en-US" sz="1200" b="0" i="0" u="none" strike="noStrike" dirty="0">
                          <a:solidFill>
                            <a:srgbClr val="000000"/>
                          </a:solidFill>
                          <a:effectLst/>
                          <a:latin typeface="Arial" panose="020B0604020202020204" pitchFamily="34" charset="0"/>
                        </a:rPr>
                        <a:t>We all want a strong state economy that benefits us all…</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87%</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kern="1200" dirty="0">
                          <a:solidFill>
                            <a:schemeClr val="dk1"/>
                          </a:solidFill>
                          <a:effectLst/>
                          <a:latin typeface="+mn-lt"/>
                          <a:ea typeface="Calibri"/>
                          <a:cs typeface="Times New Roman"/>
                        </a:rPr>
                        <a:t>53%</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39%</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mn-lt"/>
                          <a:ea typeface="Calibri"/>
                          <a:cs typeface="Times New Roman"/>
                        </a:rPr>
                        <a:t>77%</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49%</a:t>
                      </a:r>
                    </a:p>
                  </a:txBody>
                  <a:tcPr marL="68580" marR="68580" marT="0"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62%</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64%</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138">
                <a:tc>
                  <a:txBody>
                    <a:bodyPr/>
                    <a:lstStyle/>
                    <a:p>
                      <a:pPr algn="l" rtl="0" fontAlgn="ctr"/>
                      <a:r>
                        <a:rPr lang="en-US" sz="1200" b="0" i="0" u="none" strike="noStrike" dirty="0">
                          <a:solidFill>
                            <a:srgbClr val="000000"/>
                          </a:solidFill>
                          <a:effectLst/>
                          <a:latin typeface="Arial" panose="020B0604020202020204" pitchFamily="34" charset="0"/>
                        </a:rPr>
                        <a:t>Most of us want pretty similar things…</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81%</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52%</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38%</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77%</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53%</a:t>
                      </a:r>
                    </a:p>
                  </a:txBody>
                  <a:tcPr marL="68580" marR="68580" marT="0"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53%</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53%</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9839">
                <a:tc>
                  <a:txBody>
                    <a:bodyPr/>
                    <a:lstStyle/>
                    <a:p>
                      <a:pPr algn="l" rtl="0" fontAlgn="ctr"/>
                      <a:r>
                        <a:rPr lang="en-US" sz="1200" b="0" i="0" u="none" strike="noStrike">
                          <a:solidFill>
                            <a:srgbClr val="000000"/>
                          </a:solidFill>
                          <a:effectLst/>
                          <a:latin typeface="Arial" panose="020B0604020202020204" pitchFamily="34" charset="0"/>
                        </a:rPr>
                        <a:t>North Carolina's tax code is not keeping up with our growing needs…</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81%</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59%</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35%</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81%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49%</a:t>
                      </a:r>
                    </a:p>
                  </a:txBody>
                  <a:tcPr marL="68580" marR="68580" marT="0"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52%</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3074">
                <a:tc>
                  <a:txBody>
                    <a:bodyPr/>
                    <a:lstStyle/>
                    <a:p>
                      <a:pPr algn="l" rtl="0" fontAlgn="ctr"/>
                      <a:r>
                        <a:rPr lang="en-US" sz="1200" b="0" i="0" u="none" strike="noStrike" dirty="0">
                          <a:solidFill>
                            <a:srgbClr val="000000"/>
                          </a:solidFill>
                          <a:effectLst/>
                          <a:latin typeface="Arial" panose="020B0604020202020204" pitchFamily="34" charset="0"/>
                        </a:rPr>
                        <a:t>Raising the tax rates paid by those with high incomes and big companies doesn't hurt the economy…</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78%</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49%</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34%</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44%</a:t>
                      </a:r>
                    </a:p>
                  </a:txBody>
                  <a:tcPr marL="68580" marR="68580" marT="0"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52%</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54%</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9839">
                <a:tc>
                  <a:txBody>
                    <a:bodyPr/>
                    <a:lstStyle/>
                    <a:p>
                      <a:pPr algn="l" rtl="0" fontAlgn="ctr"/>
                      <a:r>
                        <a:rPr lang="en-US" sz="1200" b="0" i="0" u="none" strike="noStrike" dirty="0">
                          <a:solidFill>
                            <a:srgbClr val="000000"/>
                          </a:solidFill>
                          <a:effectLst/>
                          <a:latin typeface="Arial" panose="020B0604020202020204" pitchFamily="34" charset="0"/>
                        </a:rPr>
                        <a:t>Since 2013, tax cuts in North Carolina have primarily benefited the richest taxpayers…</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74%</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49%</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36%</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65%</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48%</a:t>
                      </a:r>
                    </a:p>
                  </a:txBody>
                  <a:tcPr marL="68580" marR="68580" marT="0"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52%</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57%</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79811">
                <a:tc>
                  <a:txBody>
                    <a:bodyPr/>
                    <a:lstStyle/>
                    <a:p>
                      <a:pPr algn="l" rtl="0" fontAlgn="ctr"/>
                      <a:r>
                        <a:rPr lang="en-US" sz="1200" b="0" i="0" u="none" strike="noStrike" dirty="0">
                          <a:solidFill>
                            <a:srgbClr val="000000"/>
                          </a:solidFill>
                          <a:effectLst/>
                          <a:latin typeface="Arial" panose="020B0604020202020204" pitchFamily="34" charset="0"/>
                        </a:rPr>
                        <a:t>Tax cuts over the past few years in North Carolina have primarily benefited the richest taxpayers and most profitable big corporations…</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77%</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52%</a:t>
                      </a:r>
                    </a:p>
                  </a:txBody>
                  <a:tcPr marL="68580" marR="6858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33%</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57%</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52%</a:t>
                      </a:r>
                    </a:p>
                  </a:txBody>
                  <a:tcPr marL="68580" marR="68580" marT="0" marB="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53%</a:t>
                      </a:r>
                    </a:p>
                  </a:txBody>
                  <a:tcPr marL="68580" marR="6858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dirty="0">
                          <a:effectLst/>
                          <a:latin typeface="+mn-lt"/>
                          <a:ea typeface="Calibri"/>
                          <a:cs typeface="Times New Roman"/>
                        </a:rPr>
                        <a:t>57%</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3" name="Freeform: Shape 2">
            <a:extLst>
              <a:ext uri="{FF2B5EF4-FFF2-40B4-BE49-F238E27FC236}">
                <a16:creationId xmlns:a16="http://schemas.microsoft.com/office/drawing/2014/main" id="{91804F03-ED6B-45FE-89B8-2B227D68F08F}"/>
              </a:ext>
            </a:extLst>
          </p:cNvPr>
          <p:cNvSpPr/>
          <p:nvPr/>
        </p:nvSpPr>
        <p:spPr bwMode="auto">
          <a:xfrm>
            <a:off x="55033" y="2025624"/>
            <a:ext cx="216138" cy="1177384"/>
          </a:xfrm>
          <a:custGeom>
            <a:avLst/>
            <a:gdLst>
              <a:gd name="connsiteX0" fmla="*/ 216747 w 237067"/>
              <a:gd name="connsiteY0" fmla="*/ 0 h 3020906"/>
              <a:gd name="connsiteX1" fmla="*/ 0 w 237067"/>
              <a:gd name="connsiteY1" fmla="*/ 0 h 3020906"/>
              <a:gd name="connsiteX2" fmla="*/ 0 w 237067"/>
              <a:gd name="connsiteY2" fmla="*/ 3020906 h 3020906"/>
              <a:gd name="connsiteX3" fmla="*/ 237067 w 237067"/>
              <a:gd name="connsiteY3" fmla="*/ 3014133 h 3020906"/>
            </a:gdLst>
            <a:ahLst/>
            <a:cxnLst>
              <a:cxn ang="0">
                <a:pos x="connsiteX0" y="connsiteY0"/>
              </a:cxn>
              <a:cxn ang="0">
                <a:pos x="connsiteX1" y="connsiteY1"/>
              </a:cxn>
              <a:cxn ang="0">
                <a:pos x="connsiteX2" y="connsiteY2"/>
              </a:cxn>
              <a:cxn ang="0">
                <a:pos x="connsiteX3" y="connsiteY3"/>
              </a:cxn>
            </a:cxnLst>
            <a:rect l="l" t="t" r="r" b="b"/>
            <a:pathLst>
              <a:path w="237067" h="3020906">
                <a:moveTo>
                  <a:pt x="216747" y="0"/>
                </a:moveTo>
                <a:lnTo>
                  <a:pt x="0" y="0"/>
                </a:lnTo>
                <a:lnTo>
                  <a:pt x="0" y="3020906"/>
                </a:lnTo>
                <a:lnTo>
                  <a:pt x="237067" y="3014133"/>
                </a:lnTo>
              </a:path>
            </a:pathLst>
          </a:custGeom>
          <a:no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8" name="Freeform: Shape 7">
            <a:extLst>
              <a:ext uri="{FF2B5EF4-FFF2-40B4-BE49-F238E27FC236}">
                <a16:creationId xmlns:a16="http://schemas.microsoft.com/office/drawing/2014/main" id="{84A50764-AD3E-436B-9C53-ADE0BEE67305}"/>
              </a:ext>
            </a:extLst>
          </p:cNvPr>
          <p:cNvSpPr/>
          <p:nvPr/>
        </p:nvSpPr>
        <p:spPr bwMode="auto">
          <a:xfrm>
            <a:off x="114299" y="1643455"/>
            <a:ext cx="107643" cy="1177383"/>
          </a:xfrm>
          <a:custGeom>
            <a:avLst/>
            <a:gdLst>
              <a:gd name="connsiteX0" fmla="*/ 216747 w 237067"/>
              <a:gd name="connsiteY0" fmla="*/ 0 h 3020906"/>
              <a:gd name="connsiteX1" fmla="*/ 0 w 237067"/>
              <a:gd name="connsiteY1" fmla="*/ 0 h 3020906"/>
              <a:gd name="connsiteX2" fmla="*/ 0 w 237067"/>
              <a:gd name="connsiteY2" fmla="*/ 3020906 h 3020906"/>
              <a:gd name="connsiteX3" fmla="*/ 237067 w 237067"/>
              <a:gd name="connsiteY3" fmla="*/ 3014133 h 3020906"/>
            </a:gdLst>
            <a:ahLst/>
            <a:cxnLst>
              <a:cxn ang="0">
                <a:pos x="connsiteX0" y="connsiteY0"/>
              </a:cxn>
              <a:cxn ang="0">
                <a:pos x="connsiteX1" y="connsiteY1"/>
              </a:cxn>
              <a:cxn ang="0">
                <a:pos x="connsiteX2" y="connsiteY2"/>
              </a:cxn>
              <a:cxn ang="0">
                <a:pos x="connsiteX3" y="connsiteY3"/>
              </a:cxn>
            </a:cxnLst>
            <a:rect l="l" t="t" r="r" b="b"/>
            <a:pathLst>
              <a:path w="237067" h="3020906">
                <a:moveTo>
                  <a:pt x="216747" y="0"/>
                </a:moveTo>
                <a:lnTo>
                  <a:pt x="0" y="0"/>
                </a:lnTo>
                <a:lnTo>
                  <a:pt x="0" y="3020906"/>
                </a:lnTo>
                <a:lnTo>
                  <a:pt x="237067" y="3014133"/>
                </a:lnTo>
              </a:path>
            </a:pathLst>
          </a:custGeom>
          <a:no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AA012878-D829-4A8A-B2D5-BDAEB254CBD1}"/>
              </a:ext>
            </a:extLst>
          </p:cNvPr>
          <p:cNvSpPr txBox="1"/>
          <p:nvPr/>
        </p:nvSpPr>
        <p:spPr>
          <a:xfrm>
            <a:off x="727333" y="733389"/>
            <a:ext cx="8054290" cy="276999"/>
          </a:xfrm>
          <a:prstGeom prst="rect">
            <a:avLst/>
          </a:prstGeom>
          <a:noFill/>
        </p:spPr>
        <p:txBody>
          <a:bodyPr wrap="square" rtlCol="0">
            <a:spAutoFit/>
          </a:bodyPr>
          <a:lstStyle/>
          <a:p>
            <a:r>
              <a:rPr lang="en-US" sz="1200" i="1" dirty="0"/>
              <a:t>Proportions rating each as VERY PERSUASIVE </a:t>
            </a:r>
            <a:r>
              <a:rPr lang="en-US" sz="1050" i="1" dirty="0"/>
              <a:t>(7-10 ratings on a 0-to-10 scale, 10 = extremely persuasive)</a:t>
            </a:r>
            <a:endParaRPr lang="en-US" sz="1200" i="1" dirty="0"/>
          </a:p>
        </p:txBody>
      </p:sp>
      <p:sp>
        <p:nvSpPr>
          <p:cNvPr id="6" name="Oval 5">
            <a:extLst>
              <a:ext uri="{FF2B5EF4-FFF2-40B4-BE49-F238E27FC236}">
                <a16:creationId xmlns:a16="http://schemas.microsoft.com/office/drawing/2014/main" id="{6EB392AF-D984-4FD3-9884-E94000C5030F}"/>
              </a:ext>
            </a:extLst>
          </p:cNvPr>
          <p:cNvSpPr/>
          <p:nvPr/>
        </p:nvSpPr>
        <p:spPr bwMode="auto">
          <a:xfrm>
            <a:off x="4761782" y="1466492"/>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7C675761-2091-4EFE-85E4-1656795A0797}"/>
              </a:ext>
            </a:extLst>
          </p:cNvPr>
          <p:cNvSpPr/>
          <p:nvPr/>
        </p:nvSpPr>
        <p:spPr bwMode="auto">
          <a:xfrm>
            <a:off x="4761782" y="1863284"/>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834BDF0D-76E8-4F4E-AABD-3F8916581444}"/>
              </a:ext>
            </a:extLst>
          </p:cNvPr>
          <p:cNvSpPr/>
          <p:nvPr/>
        </p:nvSpPr>
        <p:spPr bwMode="auto">
          <a:xfrm>
            <a:off x="4761782" y="2996006"/>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97CBA9A2-0BDD-409E-9980-C7E37E05E3C4}"/>
              </a:ext>
            </a:extLst>
          </p:cNvPr>
          <p:cNvSpPr/>
          <p:nvPr/>
        </p:nvSpPr>
        <p:spPr bwMode="auto">
          <a:xfrm>
            <a:off x="5966605" y="1844469"/>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A812A56C-CE93-41B2-BC2A-7FA2D66A39C3}"/>
              </a:ext>
            </a:extLst>
          </p:cNvPr>
          <p:cNvSpPr/>
          <p:nvPr/>
        </p:nvSpPr>
        <p:spPr bwMode="auto">
          <a:xfrm>
            <a:off x="5960324" y="3021853"/>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8202469E-9677-4FBF-B18D-835BCAC0467E}"/>
              </a:ext>
            </a:extLst>
          </p:cNvPr>
          <p:cNvSpPr/>
          <p:nvPr/>
        </p:nvSpPr>
        <p:spPr bwMode="auto">
          <a:xfrm>
            <a:off x="5960324" y="2252006"/>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50C70730-BE88-4686-9FA6-1EA22533D753}"/>
              </a:ext>
            </a:extLst>
          </p:cNvPr>
          <p:cNvSpPr/>
          <p:nvPr/>
        </p:nvSpPr>
        <p:spPr bwMode="auto">
          <a:xfrm>
            <a:off x="5960324" y="2636929"/>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274EB57E-01AB-474F-BBF6-852816860AA7}"/>
              </a:ext>
            </a:extLst>
          </p:cNvPr>
          <p:cNvSpPr/>
          <p:nvPr/>
        </p:nvSpPr>
        <p:spPr bwMode="auto">
          <a:xfrm>
            <a:off x="8339380" y="1462300"/>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E10D4331-28C8-4349-871A-A467CF1E412F}"/>
              </a:ext>
            </a:extLst>
          </p:cNvPr>
          <p:cNvSpPr/>
          <p:nvPr/>
        </p:nvSpPr>
        <p:spPr bwMode="auto">
          <a:xfrm>
            <a:off x="8341726" y="1863284"/>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9409AF0C-1AF6-4D95-BFC2-FB91DA871C80}"/>
              </a:ext>
            </a:extLst>
          </p:cNvPr>
          <p:cNvSpPr/>
          <p:nvPr/>
        </p:nvSpPr>
        <p:spPr bwMode="auto">
          <a:xfrm>
            <a:off x="8339380" y="2252006"/>
            <a:ext cx="457200" cy="362310"/>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1229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2B6C63-96FC-402D-9DFB-D581064A5C51}"/>
              </a:ext>
            </a:extLst>
          </p:cNvPr>
          <p:cNvSpPr/>
          <p:nvPr/>
        </p:nvSpPr>
        <p:spPr bwMode="auto">
          <a:xfrm>
            <a:off x="552931" y="1082655"/>
            <a:ext cx="853175" cy="234798"/>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14AC27C6-2A6C-4050-B88F-D1D6029DD533}"/>
              </a:ext>
            </a:extLst>
          </p:cNvPr>
          <p:cNvSpPr/>
          <p:nvPr/>
        </p:nvSpPr>
        <p:spPr bwMode="auto">
          <a:xfrm>
            <a:off x="2078966" y="895262"/>
            <a:ext cx="733245" cy="234798"/>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E0970575-FCD1-48CF-B267-2AD840F5C012}"/>
              </a:ext>
            </a:extLst>
          </p:cNvPr>
          <p:cNvSpPr>
            <a:spLocks noGrp="1"/>
          </p:cNvSpPr>
          <p:nvPr>
            <p:ph type="title"/>
          </p:nvPr>
        </p:nvSpPr>
        <p:spPr>
          <a:xfrm>
            <a:off x="282812" y="20760"/>
            <a:ext cx="8133219" cy="857250"/>
          </a:xfrm>
        </p:spPr>
        <p:txBody>
          <a:bodyPr/>
          <a:lstStyle/>
          <a:p>
            <a:r>
              <a:rPr lang="en-US" dirty="0"/>
              <a:t>Overview of March 2020 Survey Results</a:t>
            </a:r>
          </a:p>
        </p:txBody>
      </p:sp>
      <p:sp>
        <p:nvSpPr>
          <p:cNvPr id="3" name="Content Placeholder 2">
            <a:extLst>
              <a:ext uri="{FF2B5EF4-FFF2-40B4-BE49-F238E27FC236}">
                <a16:creationId xmlns:a16="http://schemas.microsoft.com/office/drawing/2014/main" id="{7277B173-515A-47DB-AEA7-B90A0886441B}"/>
              </a:ext>
            </a:extLst>
          </p:cNvPr>
          <p:cNvSpPr>
            <a:spLocks noGrp="1"/>
          </p:cNvSpPr>
          <p:nvPr>
            <p:ph idx="1"/>
          </p:nvPr>
        </p:nvSpPr>
        <p:spPr>
          <a:xfrm>
            <a:off x="493387" y="878967"/>
            <a:ext cx="8157226" cy="3385566"/>
          </a:xfrm>
        </p:spPr>
        <p:txBody>
          <a:bodyPr/>
          <a:lstStyle/>
          <a:p>
            <a:pPr marL="0" indent="0" algn="just">
              <a:buNone/>
            </a:pPr>
            <a:r>
              <a:rPr lang="en-US" sz="1200" dirty="0"/>
              <a:t>Survey completed by </a:t>
            </a:r>
            <a:r>
              <a:rPr lang="en-US" sz="1200" b="1" dirty="0"/>
              <a:t>March 3</a:t>
            </a:r>
            <a:r>
              <a:rPr lang="en-US" sz="1200" b="1" baseline="30000" dirty="0"/>
              <a:t>rd</a:t>
            </a:r>
            <a:r>
              <a:rPr lang="en-US" sz="1200" dirty="0"/>
              <a:t>; President Trump declares national emergency to combat coronavirus outbreak on </a:t>
            </a:r>
            <a:r>
              <a:rPr lang="en-US" sz="1200" b="1" dirty="0"/>
              <a:t>March 13</a:t>
            </a:r>
            <a:r>
              <a:rPr lang="en-US" sz="1200" b="1" baseline="30000" dirty="0"/>
              <a:t>th</a:t>
            </a:r>
            <a:r>
              <a:rPr lang="en-US" sz="1200" dirty="0"/>
              <a:t>.</a:t>
            </a:r>
          </a:p>
          <a:p>
            <a:pPr marL="0" indent="0" algn="just">
              <a:buNone/>
            </a:pPr>
            <a:endParaRPr lang="en-US" sz="1200" dirty="0"/>
          </a:p>
          <a:p>
            <a:pPr marL="0" indent="0" algn="just">
              <a:buNone/>
            </a:pPr>
            <a:r>
              <a:rPr lang="en-US" sz="1200" dirty="0"/>
              <a:t>The world (and North Carolina) is obviously different since early March; but HOW outlook shifts and for how LONG is still “TBD”</a:t>
            </a:r>
          </a:p>
          <a:p>
            <a:pPr marL="0" indent="0" algn="just">
              <a:buNone/>
            </a:pPr>
            <a:endParaRPr lang="en-US" sz="1200" dirty="0"/>
          </a:p>
          <a:p>
            <a:pPr marL="0" indent="0" algn="just">
              <a:buNone/>
            </a:pPr>
            <a:r>
              <a:rPr lang="en-US" sz="1200" dirty="0"/>
              <a:t>But there are still several important findings in the early March survey that ALREADY had fairly high resonance with NC voters and will likely have even MORE resonance in a post-coronavirus environment:</a:t>
            </a:r>
          </a:p>
          <a:p>
            <a:pPr lvl="0" algn="just"/>
            <a:endParaRPr lang="en-US" sz="1200" dirty="0"/>
          </a:p>
          <a:p>
            <a:pPr lvl="0" algn="just">
              <a:spcBef>
                <a:spcPts val="1200"/>
              </a:spcBef>
              <a:buFont typeface="+mj-lt"/>
              <a:buAutoNum type="arabicPeriod"/>
            </a:pPr>
            <a:r>
              <a:rPr lang="en-US" sz="1200" dirty="0"/>
              <a:t>Despite sharp partisan and economic differences, there are more SIMILARITIES between urban/suburban and rural/small town areas than DIVISIONS (actually, the major differences are partisan).</a:t>
            </a:r>
          </a:p>
          <a:p>
            <a:pPr lvl="0" algn="just">
              <a:spcBef>
                <a:spcPts val="1200"/>
              </a:spcBef>
              <a:buFont typeface="+mj-lt"/>
              <a:buAutoNum type="arabicPeriod"/>
            </a:pPr>
            <a:r>
              <a:rPr lang="en-US" sz="1200" dirty="0"/>
              <a:t>Issues related to K through 12 education, healthcare, and “kitchen table” economic issues—earning a family-supporting income, EITC, equal pay, and paid leave—elicit similarly strong ratings across race and region.</a:t>
            </a:r>
          </a:p>
          <a:p>
            <a:pPr lvl="0" algn="just">
              <a:spcBef>
                <a:spcPts val="1200"/>
              </a:spcBef>
              <a:buFont typeface="+mj-lt"/>
              <a:buAutoNum type="arabicPeriod"/>
            </a:pPr>
            <a:r>
              <a:rPr lang="en-US" sz="1200" dirty="0"/>
              <a:t>In particular, number of economic-items in early March that already had widespread support, such as EITC (70% support, Graph #20), equal pay (85% to 92% support, Graph #24), paid family leave (4/5s with positive response, Graph #28), and general paid leave (close to 90% agreement, Graph #29), that will be especially important components of a post-coronavirus economic package for average North Carolinians.</a:t>
            </a:r>
          </a:p>
        </p:txBody>
      </p:sp>
      <p:sp>
        <p:nvSpPr>
          <p:cNvPr id="4" name="Slide Number Placeholder 3">
            <a:extLst>
              <a:ext uri="{FF2B5EF4-FFF2-40B4-BE49-F238E27FC236}">
                <a16:creationId xmlns:a16="http://schemas.microsoft.com/office/drawing/2014/main" id="{26E92633-4D3D-4D17-B8ED-6E8243B4F435}"/>
              </a:ext>
            </a:extLst>
          </p:cNvPr>
          <p:cNvSpPr>
            <a:spLocks noGrp="1"/>
          </p:cNvSpPr>
          <p:nvPr>
            <p:ph type="sldNum" sz="quarter" idx="10"/>
          </p:nvPr>
        </p:nvSpPr>
        <p:spPr/>
        <p:txBody>
          <a:bodyPr/>
          <a:lstStyle/>
          <a:p>
            <a:pPr>
              <a:defRPr/>
            </a:pPr>
            <a:fld id="{92871B65-642A-4956-AD99-54792413B5FD}" type="slidenum">
              <a:rPr lang="en-US" smtClean="0"/>
              <a:pPr>
                <a:defRPr/>
              </a:pPr>
              <a:t>2</a:t>
            </a:fld>
            <a:endParaRPr lang="en-US"/>
          </a:p>
        </p:txBody>
      </p:sp>
    </p:spTree>
    <p:extLst>
      <p:ext uri="{BB962C8B-B14F-4D97-AF65-F5344CB8AC3E}">
        <p14:creationId xmlns:p14="http://schemas.microsoft.com/office/powerpoint/2010/main" val="5956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strong majority supports an Earned Income Tax.</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20</a:t>
            </a:fld>
            <a:endParaRPr lang="en-US"/>
          </a:p>
        </p:txBody>
      </p:sp>
      <p:graphicFrame>
        <p:nvGraphicFramePr>
          <p:cNvPr id="5" name="Chart 4"/>
          <p:cNvGraphicFramePr/>
          <p:nvPr>
            <p:extLst>
              <p:ext uri="{D42A27DB-BD31-4B8C-83A1-F6EECF244321}">
                <p14:modId xmlns:p14="http://schemas.microsoft.com/office/powerpoint/2010/main" val="3737622091"/>
              </p:ext>
            </p:extLst>
          </p:nvPr>
        </p:nvGraphicFramePr>
        <p:xfrm>
          <a:off x="-239439" y="1461712"/>
          <a:ext cx="4811439" cy="30945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91808" y="994326"/>
            <a:ext cx="2653291" cy="307777"/>
          </a:xfrm>
          <a:prstGeom prst="rect">
            <a:avLst/>
          </a:prstGeom>
          <a:noFill/>
        </p:spPr>
        <p:txBody>
          <a:bodyPr wrap="none" rtlCol="0">
            <a:spAutoFit/>
          </a:bodyPr>
          <a:lstStyle/>
          <a:p>
            <a:r>
              <a:rPr lang="en-US" i="1" dirty="0">
                <a:solidFill>
                  <a:schemeClr val="bg2"/>
                </a:solidFill>
              </a:rPr>
              <a:t>Are you familiar with the EITC?</a:t>
            </a:r>
          </a:p>
        </p:txBody>
      </p:sp>
      <p:graphicFrame>
        <p:nvGraphicFramePr>
          <p:cNvPr id="9" name="Chart 8"/>
          <p:cNvGraphicFramePr/>
          <p:nvPr>
            <p:extLst>
              <p:ext uri="{D42A27DB-BD31-4B8C-83A1-F6EECF244321}">
                <p14:modId xmlns:p14="http://schemas.microsoft.com/office/powerpoint/2010/main" val="2937388889"/>
              </p:ext>
            </p:extLst>
          </p:nvPr>
        </p:nvGraphicFramePr>
        <p:xfrm>
          <a:off x="4751350" y="1549775"/>
          <a:ext cx="3820358" cy="360842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339573" y="1720729"/>
            <a:ext cx="543740" cy="307777"/>
          </a:xfrm>
          <a:prstGeom prst="rect">
            <a:avLst/>
          </a:prstGeom>
          <a:noFill/>
        </p:spPr>
        <p:txBody>
          <a:bodyPr wrap="none" rtlCol="0">
            <a:spAutoFit/>
          </a:bodyPr>
          <a:lstStyle/>
          <a:p>
            <a:r>
              <a:rPr lang="en-US" b="1" dirty="0"/>
              <a:t>73%</a:t>
            </a:r>
          </a:p>
        </p:txBody>
      </p:sp>
      <p:sp>
        <p:nvSpPr>
          <p:cNvPr id="12" name="TextBox 11"/>
          <p:cNvSpPr txBox="1"/>
          <p:nvPr/>
        </p:nvSpPr>
        <p:spPr>
          <a:xfrm>
            <a:off x="4690860" y="994326"/>
            <a:ext cx="3895618" cy="307777"/>
          </a:xfrm>
          <a:prstGeom prst="rect">
            <a:avLst/>
          </a:prstGeom>
          <a:noFill/>
        </p:spPr>
        <p:txBody>
          <a:bodyPr wrap="none" rtlCol="0">
            <a:spAutoFit/>
          </a:bodyPr>
          <a:lstStyle/>
          <a:p>
            <a:r>
              <a:rPr lang="en-US" i="1" dirty="0">
                <a:solidFill>
                  <a:schemeClr val="bg2"/>
                </a:solidFill>
              </a:rPr>
              <a:t>Do you favor or oppose establishing an EITC?*</a:t>
            </a:r>
          </a:p>
        </p:txBody>
      </p:sp>
      <p:sp>
        <p:nvSpPr>
          <p:cNvPr id="13" name="TextBox 12">
            <a:extLst>
              <a:ext uri="{FF2B5EF4-FFF2-40B4-BE49-F238E27FC236}">
                <a16:creationId xmlns:a16="http://schemas.microsoft.com/office/drawing/2014/main" id="{5720FB9B-80C7-4021-8194-05E71F3A633E}"/>
              </a:ext>
            </a:extLst>
          </p:cNvPr>
          <p:cNvSpPr txBox="1"/>
          <p:nvPr/>
        </p:nvSpPr>
        <p:spPr>
          <a:xfrm>
            <a:off x="5203691" y="3480866"/>
            <a:ext cx="795411" cy="430887"/>
          </a:xfrm>
          <a:prstGeom prst="rect">
            <a:avLst/>
          </a:prstGeom>
          <a:noFill/>
        </p:spPr>
        <p:txBody>
          <a:bodyPr wrap="none" rtlCol="0">
            <a:spAutoFit/>
          </a:bodyPr>
          <a:lstStyle/>
          <a:p>
            <a:r>
              <a:rPr lang="en-US" sz="1100" b="1" dirty="0">
                <a:solidFill>
                  <a:schemeClr val="bg1"/>
                </a:solidFill>
              </a:rPr>
              <a:t>Strongly </a:t>
            </a:r>
            <a:br>
              <a:rPr lang="en-US" sz="1100" b="1" dirty="0">
                <a:solidFill>
                  <a:schemeClr val="bg1"/>
                </a:solidFill>
              </a:rPr>
            </a:br>
            <a:r>
              <a:rPr lang="en-US" sz="1100" b="1" dirty="0">
                <a:solidFill>
                  <a:schemeClr val="bg1"/>
                </a:solidFill>
              </a:rPr>
              <a:t>favor</a:t>
            </a:r>
          </a:p>
        </p:txBody>
      </p:sp>
      <p:sp>
        <p:nvSpPr>
          <p:cNvPr id="3" name="Rectangle 2">
            <a:extLst>
              <a:ext uri="{FF2B5EF4-FFF2-40B4-BE49-F238E27FC236}">
                <a16:creationId xmlns:a16="http://schemas.microsoft.com/office/drawing/2014/main" id="{7E1BC0B0-C6B8-4FA9-93E3-A1A7531898DA}"/>
              </a:ext>
            </a:extLst>
          </p:cNvPr>
          <p:cNvSpPr/>
          <p:nvPr/>
        </p:nvSpPr>
        <p:spPr>
          <a:xfrm>
            <a:off x="6359908" y="1685237"/>
            <a:ext cx="2564954" cy="1869743"/>
          </a:xfrm>
          <a:prstGeom prst="rect">
            <a:avLst/>
          </a:prstGeom>
        </p:spPr>
        <p:txBody>
          <a:bodyPr wrap="square">
            <a:spAutoFit/>
          </a:bodyPr>
          <a:lstStyle/>
          <a:p>
            <a:pPr marR="0" algn="just" hangingPunct="0">
              <a:spcBef>
                <a:spcPts val="0"/>
              </a:spcBef>
              <a:spcAft>
                <a:spcPts val="0"/>
              </a:spcAft>
            </a:pPr>
            <a:r>
              <a:rPr lang="en-US" sz="1050" dirty="0">
                <a:latin typeface="Arial" panose="020B0604020202020204" pitchFamily="34" charset="0"/>
                <a:ea typeface="Times New Roman" panose="02020603050405020304" pitchFamily="18" charset="0"/>
                <a:cs typeface="Times New Roman" panose="02020603050405020304" pitchFamily="18" charset="0"/>
              </a:rPr>
              <a:t>* Description prior to question:</a:t>
            </a:r>
          </a:p>
          <a:p>
            <a:pPr marR="0" algn="just" hangingPunct="0">
              <a:spcBef>
                <a:spcPts val="0"/>
              </a:spcBef>
              <a:spcAft>
                <a:spcPts val="0"/>
              </a:spcAft>
            </a:pPr>
            <a:r>
              <a:rPr lang="en-US" sz="1050" dirty="0">
                <a:latin typeface="Arial" panose="020B0604020202020204" pitchFamily="34" charset="0"/>
                <a:ea typeface="Times New Roman" panose="02020603050405020304" pitchFamily="18" charset="0"/>
                <a:cs typeface="Times New Roman" panose="02020603050405020304" pitchFamily="18" charset="0"/>
              </a:rPr>
              <a:t>“The </a:t>
            </a:r>
            <a:r>
              <a:rPr lang="en-US" sz="1050" dirty="0">
                <a:latin typeface="Arial" panose="020B0604020202020204" pitchFamily="34" charset="0"/>
                <a:ea typeface="Times New Roman" panose="02020603050405020304" pitchFamily="18" charset="0"/>
                <a:cs typeface="Arial" panose="020B0604020202020204" pitchFamily="34" charset="0"/>
              </a:rPr>
              <a:t>Earned Income Tax Credit (</a:t>
            </a:r>
            <a:r>
              <a:rPr lang="en-US" sz="1050" dirty="0">
                <a:latin typeface="Arial" panose="020B0604020202020204" pitchFamily="34" charset="0"/>
                <a:ea typeface="Times New Roman" panose="02020603050405020304" pitchFamily="18" charset="0"/>
                <a:cs typeface="Times New Roman" panose="02020603050405020304" pitchFamily="18" charset="0"/>
              </a:rPr>
              <a:t>EITC) is a tax cut for working families struggling to make ends meet. Re-establishing a North Carolina EITC would provide a tax cut to more than one million families in our state. The EITC has been linked to improvements in the health and well-being of children whose families receive it in other states, and increased access to healthcare.”</a:t>
            </a:r>
          </a:p>
        </p:txBody>
      </p:sp>
    </p:spTree>
    <p:extLst>
      <p:ext uri="{BB962C8B-B14F-4D97-AF65-F5344CB8AC3E}">
        <p14:creationId xmlns:p14="http://schemas.microsoft.com/office/powerpoint/2010/main" val="4145253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11" y="-12722"/>
            <a:ext cx="7700857" cy="857250"/>
          </a:xfrm>
        </p:spPr>
        <p:txBody>
          <a:bodyPr/>
          <a:lstStyle/>
          <a:p>
            <a:r>
              <a:rPr lang="en-US" dirty="0"/>
              <a:t>Support for EITC by Key Subgroups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97268592"/>
              </p:ext>
            </p:extLst>
          </p:nvPr>
        </p:nvGraphicFramePr>
        <p:xfrm>
          <a:off x="1101285" y="752099"/>
          <a:ext cx="6888034" cy="4094442"/>
        </p:xfrm>
        <a:graphic>
          <a:graphicData uri="http://schemas.openxmlformats.org/drawingml/2006/table">
            <a:tbl>
              <a:tblPr firstRow="1" bandRow="1">
                <a:tableStyleId>{5C22544A-7EE6-4342-B048-85BDC9FD1C3A}</a:tableStyleId>
              </a:tblPr>
              <a:tblGrid>
                <a:gridCol w="2902078">
                  <a:extLst>
                    <a:ext uri="{9D8B030D-6E8A-4147-A177-3AD203B41FA5}">
                      <a16:colId xmlns:a16="http://schemas.microsoft.com/office/drawing/2014/main" val="20000"/>
                    </a:ext>
                  </a:extLst>
                </a:gridCol>
                <a:gridCol w="1926769">
                  <a:extLst>
                    <a:ext uri="{9D8B030D-6E8A-4147-A177-3AD203B41FA5}">
                      <a16:colId xmlns:a16="http://schemas.microsoft.com/office/drawing/2014/main" val="20001"/>
                    </a:ext>
                  </a:extLst>
                </a:gridCol>
                <a:gridCol w="2059187">
                  <a:extLst>
                    <a:ext uri="{9D8B030D-6E8A-4147-A177-3AD203B41FA5}">
                      <a16:colId xmlns:a16="http://schemas.microsoft.com/office/drawing/2014/main" val="20002"/>
                    </a:ext>
                  </a:extLst>
                </a:gridCol>
              </a:tblGrid>
              <a:tr h="253962">
                <a:tc>
                  <a:txBody>
                    <a:bodyPr/>
                    <a:lstStyle/>
                    <a:p>
                      <a:endParaRPr lang="en-US" sz="105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50" b="1" dirty="0">
                          <a:solidFill>
                            <a:schemeClr val="bg1"/>
                          </a:solidFill>
                        </a:rPr>
                        <a:t>Favor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050" b="1" dirty="0">
                          <a:solidFill>
                            <a:schemeClr val="bg1"/>
                          </a:solidFill>
                        </a:rPr>
                        <a:t>Oppose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253962">
                <a:tc>
                  <a:txBody>
                    <a:bodyPr/>
                    <a:lstStyle/>
                    <a:p>
                      <a:r>
                        <a:rPr lang="en-US" sz="1200" b="0" dirty="0">
                          <a:solidFill>
                            <a:schemeClr val="tx1"/>
                          </a:solidFill>
                        </a:rPr>
                        <a:t>Whites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70%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3962">
                <a:tc>
                  <a:txBody>
                    <a:bodyPr/>
                    <a:lstStyle/>
                    <a:p>
                      <a:r>
                        <a:rPr lang="en-US" sz="1200" b="0" dirty="0">
                          <a:solidFill>
                            <a:schemeClr val="tx1"/>
                          </a:solidFill>
                        </a:rPr>
                        <a:t>African</a:t>
                      </a:r>
                      <a:r>
                        <a:rPr lang="en-US" sz="1200" b="0" baseline="0" dirty="0">
                          <a:solidFill>
                            <a:schemeClr val="tx1"/>
                          </a:solidFill>
                        </a:rPr>
                        <a:t> </a:t>
                      </a:r>
                      <a:r>
                        <a:rPr lang="en-US" sz="1200" b="0" dirty="0">
                          <a:solidFill>
                            <a:schemeClr val="tx1"/>
                          </a:solidFill>
                        </a:rPr>
                        <a:t>Americans</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88%</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8%</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3962">
                <a:tc>
                  <a:txBody>
                    <a:bodyPr/>
                    <a:lstStyle/>
                    <a:p>
                      <a:r>
                        <a:rPr lang="en-US" sz="1200" b="0" dirty="0">
                          <a:solidFill>
                            <a:schemeClr val="tx1"/>
                          </a:solidFill>
                        </a:rPr>
                        <a:t>Democrats</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83%</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3962">
                <a:tc>
                  <a:txBody>
                    <a:bodyPr/>
                    <a:lstStyle/>
                    <a:p>
                      <a:r>
                        <a:rPr lang="en-US" sz="1200" b="0" dirty="0">
                          <a:solidFill>
                            <a:schemeClr val="tx1"/>
                          </a:solidFill>
                        </a:rPr>
                        <a:t>Republicans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3962">
                <a:tc>
                  <a:txBody>
                    <a:bodyPr/>
                    <a:lstStyle/>
                    <a:p>
                      <a:r>
                        <a:rPr lang="en-US" sz="1200" b="0" dirty="0">
                          <a:solidFill>
                            <a:schemeClr val="tx1"/>
                          </a:solidFill>
                        </a:rPr>
                        <a:t>Unaffiliated voters</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accent1"/>
                          </a:solidFill>
                        </a:rPr>
                        <a:t>75%</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14%</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3962">
                <a:tc>
                  <a:txBody>
                    <a:bodyPr/>
                    <a:lstStyle/>
                    <a:p>
                      <a:r>
                        <a:rPr lang="en-US" sz="1200" b="0" dirty="0">
                          <a:solidFill>
                            <a:schemeClr val="tx1"/>
                          </a:solidFill>
                        </a:rPr>
                        <a:t>Suburban</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73%</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14%</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3962">
                <a:tc>
                  <a:txBody>
                    <a:bodyPr/>
                    <a:lstStyle/>
                    <a:p>
                      <a:r>
                        <a:rPr lang="en-US" sz="1200" b="0" dirty="0">
                          <a:solidFill>
                            <a:schemeClr val="tx1"/>
                          </a:solidFill>
                        </a:rPr>
                        <a:t>Small town/rural</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71%</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15%</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3962">
                <a:tc>
                  <a:txBody>
                    <a:bodyPr/>
                    <a:lstStyle/>
                    <a:p>
                      <a:r>
                        <a:rPr lang="en-US" sz="1200" b="0" dirty="0">
                          <a:solidFill>
                            <a:schemeClr val="tx1"/>
                          </a:solidFill>
                        </a:rPr>
                        <a:t>White men non-college grads</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65%</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28%</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3962">
                <a:tc>
                  <a:txBody>
                    <a:bodyPr/>
                    <a:lstStyle/>
                    <a:p>
                      <a:r>
                        <a:rPr lang="en-US" sz="1200" b="0" dirty="0">
                          <a:solidFill>
                            <a:schemeClr val="tx1"/>
                          </a:solidFill>
                        </a:rPr>
                        <a:t>White</a:t>
                      </a:r>
                      <a:r>
                        <a:rPr lang="en-US" sz="1200" b="0" baseline="0" dirty="0">
                          <a:solidFill>
                            <a:schemeClr val="tx1"/>
                          </a:solidFill>
                        </a:rPr>
                        <a:t> men college grads</a:t>
                      </a:r>
                      <a:endParaRPr lang="en-US" sz="1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3962">
                <a:tc>
                  <a:txBody>
                    <a:bodyPr/>
                    <a:lstStyle/>
                    <a:p>
                      <a:r>
                        <a:rPr lang="en-US" sz="1200" b="0" dirty="0">
                          <a:solidFill>
                            <a:schemeClr val="tx1"/>
                          </a:solidFill>
                        </a:rPr>
                        <a:t>White women non-college grads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accent1"/>
                          </a:solidFill>
                        </a:rPr>
                        <a:t>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3962">
                <a:tc>
                  <a:txBody>
                    <a:bodyPr/>
                    <a:lstStyle/>
                    <a:p>
                      <a:r>
                        <a:rPr lang="en-US" sz="1200" b="0" dirty="0">
                          <a:solidFill>
                            <a:schemeClr val="tx1"/>
                          </a:solidFill>
                        </a:rPr>
                        <a:t>White</a:t>
                      </a:r>
                      <a:r>
                        <a:rPr lang="en-US" sz="1200" b="0" baseline="0" dirty="0">
                          <a:solidFill>
                            <a:schemeClr val="tx1"/>
                          </a:solidFill>
                        </a:rPr>
                        <a:t> women college grads</a:t>
                      </a:r>
                      <a:endParaRPr lang="en-US" sz="1200" b="0" dirty="0">
                        <a:solidFill>
                          <a:schemeClr val="tx1"/>
                        </a:solidFill>
                      </a:endParaRP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accent1"/>
                          </a:solidFill>
                        </a:rPr>
                        <a:t>73%</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12%</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3962">
                <a:tc>
                  <a:txBody>
                    <a:bodyPr/>
                    <a:lstStyle/>
                    <a:p>
                      <a:r>
                        <a:rPr lang="en-US" sz="1200" b="0" dirty="0">
                          <a:solidFill>
                            <a:schemeClr val="tx1"/>
                          </a:solidFill>
                        </a:rPr>
                        <a:t>Small town/rural</a:t>
                      </a:r>
                      <a:r>
                        <a:rPr lang="en-US" sz="1200" b="0" baseline="0" dirty="0">
                          <a:solidFill>
                            <a:schemeClr val="tx1"/>
                          </a:solidFill>
                        </a:rPr>
                        <a:t> whites</a:t>
                      </a:r>
                      <a:endParaRPr lang="en-US" sz="1200" b="0" dirty="0">
                        <a:solidFill>
                          <a:schemeClr val="tx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70%</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17%</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3962">
                <a:tc>
                  <a:txBody>
                    <a:bodyPr/>
                    <a:lstStyle/>
                    <a:p>
                      <a:r>
                        <a:rPr lang="en-US" sz="1200" b="0" dirty="0">
                          <a:solidFill>
                            <a:schemeClr val="tx1"/>
                          </a:solidFill>
                        </a:rPr>
                        <a:t>Small town/rural</a:t>
                      </a:r>
                      <a:r>
                        <a:rPr lang="en-US" sz="1200" b="0" baseline="0" dirty="0">
                          <a:solidFill>
                            <a:schemeClr val="tx1"/>
                          </a:solidFill>
                        </a:rPr>
                        <a:t> non-college grads</a:t>
                      </a:r>
                      <a:endParaRPr lang="en-US" sz="1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accent1"/>
                          </a:solidFill>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3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Small town/rural </a:t>
                      </a:r>
                      <a:r>
                        <a:rPr lang="en-US" sz="1200" b="0" baseline="0" dirty="0">
                          <a:solidFill>
                            <a:schemeClr val="tx1"/>
                          </a:solidFill>
                        </a:rPr>
                        <a:t>college grads</a:t>
                      </a:r>
                      <a:endParaRPr lang="en-US" sz="1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aphicFrame>
        <p:nvGraphicFramePr>
          <p:cNvPr id="3" name="Table 2"/>
          <p:cNvGraphicFramePr>
            <a:graphicFrameLocks noGrp="1"/>
          </p:cNvGraphicFramePr>
          <p:nvPr/>
        </p:nvGraphicFramePr>
        <p:xfrm>
          <a:off x="9907480" y="4101483"/>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w="12700" cmpd="sng">
                      <a:solidFill>
                        <a:schemeClr val="bg1">
                          <a:lumMod val="75000"/>
                        </a:schemeClr>
                      </a:solidFill>
                      <a:prstDash val="solid"/>
                    </a:lnL>
                    <a:lnR w="12700" cmpd="sng">
                      <a:solidFill>
                        <a:schemeClr val="bg1">
                          <a:lumMod val="75000"/>
                        </a:schemeClr>
                      </a:solidFill>
                      <a:prstDash val="solid"/>
                    </a:lnR>
                    <a:lnT w="12700" cmpd="sng">
                      <a:solidFill>
                        <a:schemeClr val="bg1">
                          <a:lumMod val="75000"/>
                        </a:schemeClr>
                      </a:solidFill>
                      <a:prstDash val="solid"/>
                    </a:lnT>
                    <a:lnB w="12700" cmpd="sng">
                      <a:solidFill>
                        <a:schemeClr val="bg1">
                          <a:lumMod val="75000"/>
                        </a:schemeClr>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54796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55" y="79133"/>
            <a:ext cx="8133219" cy="857250"/>
          </a:xfrm>
        </p:spPr>
        <p:txBody>
          <a:bodyPr/>
          <a:lstStyle/>
          <a:p>
            <a:r>
              <a:rPr lang="en-US" dirty="0"/>
              <a:t>Reaction to Statement Opposing the EITC</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22</a:t>
            </a:fld>
            <a:endParaRPr lang="en-US"/>
          </a:p>
        </p:txBody>
      </p:sp>
      <p:sp>
        <p:nvSpPr>
          <p:cNvPr id="5" name="Rectangle 4"/>
          <p:cNvSpPr/>
          <p:nvPr/>
        </p:nvSpPr>
        <p:spPr>
          <a:xfrm>
            <a:off x="668045" y="878783"/>
            <a:ext cx="7807911" cy="738664"/>
          </a:xfrm>
          <a:prstGeom prst="rect">
            <a:avLst/>
          </a:prstGeom>
        </p:spPr>
        <p:txBody>
          <a:bodyPr wrap="square">
            <a:spAutoFit/>
          </a:bodyPr>
          <a:lstStyle/>
          <a:p>
            <a:pPr algn="just" hangingPunct="0"/>
            <a:r>
              <a:rPr lang="en-US" i="1" dirty="0"/>
              <a:t>The EITC has a high error and fraud rate, and for most recipients it creates a disincentive to increase earnings. Also, the refundable part of the EITC imposes a $60 billion cost on other taxpayers, reducing their incentives to work, invest, and pursue other productive activities.</a:t>
            </a:r>
          </a:p>
        </p:txBody>
      </p:sp>
      <p:graphicFrame>
        <p:nvGraphicFramePr>
          <p:cNvPr id="6" name="Chart 5"/>
          <p:cNvGraphicFramePr/>
          <p:nvPr>
            <p:extLst>
              <p:ext uri="{D42A27DB-BD31-4B8C-83A1-F6EECF244321}">
                <p14:modId xmlns:p14="http://schemas.microsoft.com/office/powerpoint/2010/main" val="1026054250"/>
              </p:ext>
            </p:extLst>
          </p:nvPr>
        </p:nvGraphicFramePr>
        <p:xfrm>
          <a:off x="554865" y="2394367"/>
          <a:ext cx="6966662" cy="22474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19190" y="2718132"/>
            <a:ext cx="1398140" cy="307777"/>
          </a:xfrm>
          <a:prstGeom prst="rect">
            <a:avLst/>
          </a:prstGeom>
          <a:noFill/>
        </p:spPr>
        <p:txBody>
          <a:bodyPr wrap="none" rtlCol="0">
            <a:spAutoFit/>
          </a:bodyPr>
          <a:lstStyle/>
          <a:p>
            <a:r>
              <a:rPr lang="en-US" b="1" dirty="0">
                <a:solidFill>
                  <a:schemeClr val="bg1"/>
                </a:solidFill>
              </a:rPr>
              <a:t>Strong reason</a:t>
            </a:r>
          </a:p>
        </p:txBody>
      </p:sp>
      <p:sp>
        <p:nvSpPr>
          <p:cNvPr id="8" name="TextBox 7"/>
          <p:cNvSpPr txBox="1"/>
          <p:nvPr/>
        </p:nvSpPr>
        <p:spPr>
          <a:xfrm>
            <a:off x="920258" y="3436812"/>
            <a:ext cx="1497526" cy="307777"/>
          </a:xfrm>
          <a:prstGeom prst="rect">
            <a:avLst/>
          </a:prstGeom>
          <a:noFill/>
        </p:spPr>
        <p:txBody>
          <a:bodyPr wrap="none" rtlCol="0">
            <a:spAutoFit/>
          </a:bodyPr>
          <a:lstStyle/>
          <a:p>
            <a:r>
              <a:rPr lang="en-US" b="1" dirty="0">
                <a:solidFill>
                  <a:schemeClr val="bg1"/>
                </a:solidFill>
              </a:rPr>
              <a:t>Medium reason</a:t>
            </a:r>
          </a:p>
        </p:txBody>
      </p:sp>
      <p:sp>
        <p:nvSpPr>
          <p:cNvPr id="9" name="TextBox 8"/>
          <p:cNvSpPr txBox="1"/>
          <p:nvPr/>
        </p:nvSpPr>
        <p:spPr>
          <a:xfrm>
            <a:off x="920258" y="4143082"/>
            <a:ext cx="1285866" cy="307777"/>
          </a:xfrm>
          <a:prstGeom prst="rect">
            <a:avLst/>
          </a:prstGeom>
          <a:noFill/>
        </p:spPr>
        <p:txBody>
          <a:bodyPr wrap="none" rtlCol="0">
            <a:spAutoFit/>
          </a:bodyPr>
          <a:lstStyle/>
          <a:p>
            <a:r>
              <a:rPr lang="en-US" b="1" dirty="0">
                <a:solidFill>
                  <a:schemeClr val="bg1"/>
                </a:solidFill>
              </a:rPr>
              <a:t>Weak reason</a:t>
            </a:r>
          </a:p>
        </p:txBody>
      </p:sp>
      <p:graphicFrame>
        <p:nvGraphicFramePr>
          <p:cNvPr id="10" name="Table 9"/>
          <p:cNvGraphicFramePr>
            <a:graphicFrameLocks noGrp="1"/>
          </p:cNvGraphicFramePr>
          <p:nvPr>
            <p:extLst>
              <p:ext uri="{D42A27DB-BD31-4B8C-83A1-F6EECF244321}">
                <p14:modId xmlns:p14="http://schemas.microsoft.com/office/powerpoint/2010/main" val="3042109204"/>
              </p:ext>
            </p:extLst>
          </p:nvPr>
        </p:nvGraphicFramePr>
        <p:xfrm>
          <a:off x="4430437" y="2005492"/>
          <a:ext cx="4574932" cy="2448118"/>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654174">
                  <a:extLst>
                    <a:ext uri="{9D8B030D-6E8A-4147-A177-3AD203B41FA5}">
                      <a16:colId xmlns:a16="http://schemas.microsoft.com/office/drawing/2014/main" val="20002"/>
                    </a:ext>
                  </a:extLst>
                </a:gridCol>
                <a:gridCol w="1101458">
                  <a:extLst>
                    <a:ext uri="{9D8B030D-6E8A-4147-A177-3AD203B41FA5}">
                      <a16:colId xmlns:a16="http://schemas.microsoft.com/office/drawing/2014/main" val="20003"/>
                    </a:ext>
                  </a:extLst>
                </a:gridCol>
                <a:gridCol w="1081940">
                  <a:extLst>
                    <a:ext uri="{9D8B030D-6E8A-4147-A177-3AD203B41FA5}">
                      <a16:colId xmlns:a16="http://schemas.microsoft.com/office/drawing/2014/main" val="20004"/>
                    </a:ext>
                  </a:extLst>
                </a:gridCol>
              </a:tblGrid>
              <a:tr h="264157">
                <a:tc>
                  <a:txBody>
                    <a:bodyPr/>
                    <a:lstStyle/>
                    <a:p>
                      <a:pPr algn="ctr"/>
                      <a:r>
                        <a:rPr lang="en-US" sz="1200" b="0" dirty="0">
                          <a:solidFill>
                            <a:schemeClr val="tx1"/>
                          </a:solidFill>
                        </a:rPr>
                        <a:t>Whites</a:t>
                      </a:r>
                    </a:p>
                  </a:txBody>
                  <a:tcPr anchor="b">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African</a:t>
                      </a:r>
                      <a:r>
                        <a:rPr lang="en-US" sz="1200" b="0" baseline="0" dirty="0">
                          <a:solidFill>
                            <a:schemeClr val="tx1"/>
                          </a:solidFill>
                        </a:rPr>
                        <a:t> </a:t>
                      </a:r>
                      <a:r>
                        <a:rPr lang="en-US" sz="1200" b="0" dirty="0">
                          <a:solidFill>
                            <a:schemeClr val="tx1"/>
                          </a:solidFill>
                        </a:rPr>
                        <a:t>Americans</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Urban</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Small town/</a:t>
                      </a:r>
                    </a:p>
                    <a:p>
                      <a:pPr algn="ctr"/>
                      <a:r>
                        <a:rPr lang="en-US" sz="1200" b="0" dirty="0">
                          <a:solidFill>
                            <a:schemeClr val="tx1"/>
                          </a:solidFill>
                        </a:rPr>
                        <a:t>Rural</a:t>
                      </a:r>
                    </a:p>
                  </a:txBody>
                  <a:tcPr anchor="b">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Unaffiliated</a:t>
                      </a:r>
                      <a:endParaRPr lang="en-US" sz="1200" b="0" baseline="0" dirty="0">
                        <a:solidFill>
                          <a:schemeClr val="tx1"/>
                        </a:solidFill>
                      </a:endParaRPr>
                    </a:p>
                    <a:p>
                      <a:pPr algn="ctr"/>
                      <a:r>
                        <a:rPr lang="en-US" sz="1200" b="0" baseline="0" dirty="0">
                          <a:solidFill>
                            <a:schemeClr val="tx1"/>
                          </a:solidFill>
                        </a:rPr>
                        <a:t>voters</a:t>
                      </a:r>
                      <a:endParaRPr lang="en-US" sz="1200" b="0" dirty="0">
                        <a:solidFill>
                          <a:schemeClr val="tx1"/>
                        </a:solidFill>
                      </a:endParaRPr>
                    </a:p>
                  </a:txBody>
                  <a:tcPr anchor="b">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7878">
                <a:tc>
                  <a:txBody>
                    <a:bodyPr/>
                    <a:lstStyle/>
                    <a:p>
                      <a:pPr algn="ctr"/>
                      <a:r>
                        <a:rPr lang="en-US" sz="1200" b="0" dirty="0">
                          <a:solidFill>
                            <a:schemeClr val="tx1"/>
                          </a:solidFill>
                        </a:rPr>
                        <a:t>25%</a:t>
                      </a:r>
                    </a:p>
                  </a:txBody>
                  <a:tcPr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19%</a:t>
                      </a:r>
                    </a:p>
                  </a:txBody>
                  <a:tcPr anchor="b">
                    <a:lnL w="12700" cmpd="sng">
                      <a:noFill/>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23%</a:t>
                      </a:r>
                    </a:p>
                  </a:txBody>
                  <a:tcPr anchor="b">
                    <a:lnL w="6350" cap="flat" cmpd="sng" algn="ctr">
                      <a:solidFill>
                        <a:schemeClr val="bg1">
                          <a:lumMod val="50000"/>
                        </a:schemeClr>
                      </a:solidFill>
                      <a:prstDash val="lgDash"/>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20%</a:t>
                      </a:r>
                    </a:p>
                  </a:txBody>
                  <a:tcPr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18%</a:t>
                      </a:r>
                    </a:p>
                  </a:txBody>
                  <a:tcPr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pPr algn="ctr"/>
                      <a:r>
                        <a:rPr lang="en-US" sz="1200" b="0" dirty="0">
                          <a:solidFill>
                            <a:schemeClr val="tx1"/>
                          </a:solidFill>
                        </a:rPr>
                        <a:t>44%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47%</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33%</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pPr algn="ctr"/>
                      <a:r>
                        <a:rPr lang="en-US" sz="1200" b="0" dirty="0">
                          <a:solidFill>
                            <a:schemeClr val="tx1"/>
                          </a:solidFill>
                        </a:rPr>
                        <a:t>31%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34%</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44%</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34%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2D741506-4F8B-4184-BEBD-1D585CC927E8}"/>
              </a:ext>
            </a:extLst>
          </p:cNvPr>
          <p:cNvSpPr/>
          <p:nvPr/>
        </p:nvSpPr>
        <p:spPr>
          <a:xfrm>
            <a:off x="373102" y="2086590"/>
            <a:ext cx="3488455" cy="307777"/>
          </a:xfrm>
          <a:prstGeom prst="rect">
            <a:avLst/>
          </a:prstGeom>
        </p:spPr>
        <p:txBody>
          <a:bodyPr wrap="none">
            <a:spAutoFit/>
          </a:bodyPr>
          <a:lstStyle/>
          <a:p>
            <a:pPr algn="just" hangingPunct="0"/>
            <a:r>
              <a:rPr lang="en-US" i="1" dirty="0"/>
              <a:t>As a reason to oppose the EITC, this is a:</a:t>
            </a:r>
          </a:p>
        </p:txBody>
      </p:sp>
    </p:spTree>
    <p:extLst>
      <p:ext uri="{BB962C8B-B14F-4D97-AF65-F5344CB8AC3E}">
        <p14:creationId xmlns:p14="http://schemas.microsoft.com/office/powerpoint/2010/main" val="283829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Support Restoring the EITC</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7478393"/>
              </p:ext>
            </p:extLst>
          </p:nvPr>
        </p:nvGraphicFramePr>
        <p:xfrm>
          <a:off x="44389" y="790113"/>
          <a:ext cx="7572652" cy="3962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6">
            <a:extLst>
              <a:ext uri="{FF2B5EF4-FFF2-40B4-BE49-F238E27FC236}">
                <a16:creationId xmlns:a16="http://schemas.microsoft.com/office/drawing/2014/main" id="{3C81A121-2934-41F6-90F3-BE0D5EAB7235}"/>
              </a:ext>
            </a:extLst>
          </p:cNvPr>
          <p:cNvGraphicFramePr>
            <a:graphicFrameLocks noGrp="1"/>
          </p:cNvGraphicFramePr>
          <p:nvPr>
            <p:extLst>
              <p:ext uri="{D42A27DB-BD31-4B8C-83A1-F6EECF244321}">
                <p14:modId xmlns:p14="http://schemas.microsoft.com/office/powerpoint/2010/main" val="2048660027"/>
              </p:ext>
            </p:extLst>
          </p:nvPr>
        </p:nvGraphicFramePr>
        <p:xfrm>
          <a:off x="363660" y="1221181"/>
          <a:ext cx="6096000" cy="3429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377028387"/>
                    </a:ext>
                  </a:extLst>
                </a:gridCol>
              </a:tblGrid>
              <a:tr h="685800">
                <a:tc>
                  <a:txBody>
                    <a:bodyPr/>
                    <a:lstStyle/>
                    <a:p>
                      <a:r>
                        <a:rPr lang="en-US" sz="1400" b="1" dirty="0">
                          <a:solidFill>
                            <a:schemeClr val="bg1"/>
                          </a:solidFill>
                        </a:rPr>
                        <a:t>Help working families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1448008"/>
                  </a:ext>
                </a:extLst>
              </a:tr>
              <a:tr h="685800">
                <a:tc>
                  <a:txBody>
                    <a:bodyPr/>
                    <a:lstStyle/>
                    <a:p>
                      <a:r>
                        <a:rPr lang="en-US" sz="1400" b="1" dirty="0">
                          <a:solidFill>
                            <a:schemeClr val="bg1"/>
                          </a:solidFill>
                        </a:rPr>
                        <a:t>Improve children’s health</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968269"/>
                  </a:ext>
                </a:extLst>
              </a:tr>
              <a:tr h="685800">
                <a:tc>
                  <a:txBody>
                    <a:bodyPr/>
                    <a:lstStyle/>
                    <a:p>
                      <a:r>
                        <a:rPr lang="en-US" sz="1400" b="1" dirty="0">
                          <a:solidFill>
                            <a:schemeClr val="bg1"/>
                          </a:solidFill>
                        </a:rPr>
                        <a:t>Improve healthcare access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4233348"/>
                  </a:ext>
                </a:extLst>
              </a:tr>
              <a:tr h="685800">
                <a:tc>
                  <a:txBody>
                    <a:bodyPr/>
                    <a:lstStyle/>
                    <a:p>
                      <a:r>
                        <a:rPr lang="en-US" sz="1400" b="1" dirty="0">
                          <a:solidFill>
                            <a:schemeClr val="bg1"/>
                          </a:solidFill>
                        </a:rPr>
                        <a:t>Help one million working families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2282875"/>
                  </a:ext>
                </a:extLst>
              </a:tr>
              <a:tr h="685800">
                <a:tc>
                  <a:txBody>
                    <a:bodyPr/>
                    <a:lstStyle/>
                    <a:p>
                      <a:r>
                        <a:rPr lang="en-US" sz="1400" b="1" dirty="0">
                          <a:solidFill>
                            <a:schemeClr val="bg1"/>
                          </a:solidFill>
                        </a:rPr>
                        <a:t>Reduce infant mortality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2691971"/>
                  </a:ext>
                </a:extLst>
              </a:tr>
            </a:tbl>
          </a:graphicData>
        </a:graphic>
      </p:graphicFrame>
      <p:sp>
        <p:nvSpPr>
          <p:cNvPr id="8" name="TextBox 5">
            <a:extLst>
              <a:ext uri="{FF2B5EF4-FFF2-40B4-BE49-F238E27FC236}">
                <a16:creationId xmlns:a16="http://schemas.microsoft.com/office/drawing/2014/main" id="{B7D71AB3-1FE9-454F-94BF-0FF6D5C4971B}"/>
              </a:ext>
            </a:extLst>
          </p:cNvPr>
          <p:cNvSpPr txBox="1"/>
          <p:nvPr/>
        </p:nvSpPr>
        <p:spPr>
          <a:xfrm>
            <a:off x="165114" y="843557"/>
            <a:ext cx="498969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Proportions rating each as a strong reason to support EITC</a:t>
            </a:r>
          </a:p>
        </p:txBody>
      </p:sp>
      <p:graphicFrame>
        <p:nvGraphicFramePr>
          <p:cNvPr id="6" name="Table 5"/>
          <p:cNvGraphicFramePr>
            <a:graphicFrameLocks noGrp="1"/>
          </p:cNvGraphicFramePr>
          <p:nvPr>
            <p:extLst>
              <p:ext uri="{D42A27DB-BD31-4B8C-83A1-F6EECF244321}">
                <p14:modId xmlns:p14="http://schemas.microsoft.com/office/powerpoint/2010/main" val="360949479"/>
              </p:ext>
            </p:extLst>
          </p:nvPr>
        </p:nvGraphicFramePr>
        <p:xfrm>
          <a:off x="5416984" y="740195"/>
          <a:ext cx="3682627" cy="3683206"/>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5765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554355">
                  <a:extLst>
                    <a:ext uri="{9D8B030D-6E8A-4147-A177-3AD203B41FA5}">
                      <a16:colId xmlns:a16="http://schemas.microsoft.com/office/drawing/2014/main" val="20003"/>
                    </a:ext>
                  </a:extLst>
                </a:gridCol>
                <a:gridCol w="674314">
                  <a:extLst>
                    <a:ext uri="{9D8B030D-6E8A-4147-A177-3AD203B41FA5}">
                      <a16:colId xmlns:a16="http://schemas.microsoft.com/office/drawing/2014/main" val="20004"/>
                    </a:ext>
                  </a:extLst>
                </a:gridCol>
                <a:gridCol w="597218">
                  <a:extLst>
                    <a:ext uri="{9D8B030D-6E8A-4147-A177-3AD203B41FA5}">
                      <a16:colId xmlns:a16="http://schemas.microsoft.com/office/drawing/2014/main" val="20005"/>
                    </a:ext>
                  </a:extLst>
                </a:gridCol>
              </a:tblGrid>
              <a:tr h="264157">
                <a:tc>
                  <a:txBody>
                    <a:bodyPr/>
                    <a:lstStyle/>
                    <a:p>
                      <a:pPr algn="ctr"/>
                      <a:r>
                        <a:rPr lang="en-US" sz="1000" b="1" dirty="0">
                          <a:solidFill>
                            <a:schemeClr val="tx1"/>
                          </a:solidFill>
                        </a:rPr>
                        <a:t>Whites</a:t>
                      </a:r>
                    </a:p>
                  </a:txBody>
                  <a:tcPr anchor="b">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Afr.</a:t>
                      </a:r>
                    </a:p>
                    <a:p>
                      <a:pPr algn="ctr"/>
                      <a:r>
                        <a:rPr lang="en-US" sz="1000" b="1" dirty="0">
                          <a:solidFill>
                            <a:schemeClr val="tx1"/>
                          </a:solidFill>
                        </a:rPr>
                        <a:t>Amer.</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Urban</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Small</a:t>
                      </a:r>
                    </a:p>
                    <a:p>
                      <a:pPr algn="ctr"/>
                      <a:r>
                        <a:rPr lang="en-US" sz="1000" b="1" dirty="0">
                          <a:solidFill>
                            <a:schemeClr val="tx1"/>
                          </a:solidFill>
                        </a:rPr>
                        <a:t>town/</a:t>
                      </a:r>
                    </a:p>
                    <a:p>
                      <a:pPr algn="ctr"/>
                      <a:r>
                        <a:rPr lang="en-US" sz="1000" b="1" dirty="0">
                          <a:solidFill>
                            <a:schemeClr val="tx1"/>
                          </a:solidFill>
                        </a:rPr>
                        <a:t>rural</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err="1">
                          <a:solidFill>
                            <a:schemeClr val="tx1"/>
                          </a:solidFill>
                        </a:rPr>
                        <a:t>Unaffil-iated</a:t>
                      </a:r>
                      <a:endParaRPr lang="en-US" sz="1000" b="1" baseline="0" dirty="0">
                        <a:solidFill>
                          <a:schemeClr val="tx1"/>
                        </a:solidFill>
                      </a:endParaRPr>
                    </a:p>
                    <a:p>
                      <a:pPr algn="ctr"/>
                      <a:r>
                        <a:rPr lang="en-US" sz="1000" b="1" baseline="0" dirty="0">
                          <a:solidFill>
                            <a:schemeClr val="tx1"/>
                          </a:solidFill>
                        </a:rPr>
                        <a:t>voters</a:t>
                      </a:r>
                      <a:endParaRPr lang="en-US" sz="1000" b="1" dirty="0">
                        <a:solidFill>
                          <a:schemeClr val="tx1"/>
                        </a:solidFill>
                      </a:endParaRP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Demo-crats</a:t>
                      </a:r>
                    </a:p>
                  </a:txBody>
                  <a:tcPr anchor="b">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0243">
                <a:tc>
                  <a:txBody>
                    <a:bodyPr/>
                    <a:lstStyle/>
                    <a:p>
                      <a:pPr algn="ctr"/>
                      <a:r>
                        <a:rPr lang="en-US" sz="1200" b="0" dirty="0">
                          <a:solidFill>
                            <a:schemeClr val="tx1"/>
                          </a:solidFill>
                        </a:rPr>
                        <a:t>48%</a:t>
                      </a:r>
                    </a:p>
                  </a:txBody>
                  <a:tcPr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69%</a:t>
                      </a:r>
                    </a:p>
                  </a:txBody>
                  <a:tcPr anchor="b">
                    <a:lnL w="12700" cmpd="sng">
                      <a:noFill/>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57%</a:t>
                      </a:r>
                    </a:p>
                  </a:txBody>
                  <a:tcPr anchor="b">
                    <a:lnL w="6350" cap="flat" cmpd="sng" algn="ctr">
                      <a:solidFill>
                        <a:schemeClr val="bg1">
                          <a:lumMod val="50000"/>
                        </a:schemeClr>
                      </a:solidFill>
                      <a:prstDash val="lgDash"/>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51%</a:t>
                      </a:r>
                    </a:p>
                  </a:txBody>
                  <a:tcPr anchor="b">
                    <a:lnL w="12700" cmpd="sng">
                      <a:noFill/>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49%</a:t>
                      </a:r>
                    </a:p>
                  </a:txBody>
                  <a:tcPr anchor="b">
                    <a:lnL w="6350" cap="flat" cmpd="sng" algn="ctr">
                      <a:solidFill>
                        <a:schemeClr val="bg1">
                          <a:lumMod val="50000"/>
                        </a:schemeClr>
                      </a:solidFill>
                      <a:prstDash val="lgDash"/>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68%</a:t>
                      </a:r>
                    </a:p>
                  </a:txBody>
                  <a:tcPr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3581">
                <a:tc>
                  <a:txBody>
                    <a:bodyPr/>
                    <a:lstStyle/>
                    <a:p>
                      <a:pPr algn="ctr"/>
                      <a:r>
                        <a:rPr lang="en-US" sz="1200" b="0" dirty="0">
                          <a:solidFill>
                            <a:schemeClr val="tx1"/>
                          </a:solidFill>
                        </a:rPr>
                        <a:t>44%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67%</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53%</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44%</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54%</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4703">
                <a:tc>
                  <a:txBody>
                    <a:bodyPr/>
                    <a:lstStyle/>
                    <a:p>
                      <a:pPr algn="ctr"/>
                      <a:r>
                        <a:rPr lang="en-US" sz="1200" b="0" dirty="0">
                          <a:solidFill>
                            <a:schemeClr val="tx1"/>
                          </a:solidFill>
                        </a:rPr>
                        <a:t>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73%</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55%</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49%</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47%</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2458">
                <a:tc>
                  <a:txBody>
                    <a:bodyPr/>
                    <a:lstStyle/>
                    <a:p>
                      <a:pPr algn="ctr"/>
                      <a:r>
                        <a:rPr lang="en-US" sz="1200" b="0" dirty="0">
                          <a:solidFill>
                            <a:schemeClr val="tx1"/>
                          </a:solidFill>
                        </a:rPr>
                        <a:t>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73%</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66%</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48%</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49%</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3581">
                <a:tc>
                  <a:txBody>
                    <a:bodyPr/>
                    <a:lstStyle/>
                    <a:p>
                      <a:pPr algn="ctr"/>
                      <a:r>
                        <a:rPr lang="en-US" sz="1200" b="0" dirty="0">
                          <a:solidFill>
                            <a:schemeClr val="tx1"/>
                          </a:solidFill>
                        </a:rPr>
                        <a:t>40%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62%</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49%</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41%</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45%</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59%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6742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12" y="79816"/>
            <a:ext cx="8133219" cy="857250"/>
          </a:xfrm>
        </p:spPr>
        <p:txBody>
          <a:bodyPr/>
          <a:lstStyle/>
          <a:p>
            <a:r>
              <a:rPr lang="en-US" dirty="0"/>
              <a:t>There is overwhelming support for ANY version of equal pay.</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24</a:t>
            </a:fld>
            <a:endParaRPr lang="en-US"/>
          </a:p>
        </p:txBody>
      </p:sp>
      <p:graphicFrame>
        <p:nvGraphicFramePr>
          <p:cNvPr id="5" name="Chart 4"/>
          <p:cNvGraphicFramePr/>
          <p:nvPr>
            <p:extLst>
              <p:ext uri="{D42A27DB-BD31-4B8C-83A1-F6EECF244321}">
                <p14:modId xmlns:p14="http://schemas.microsoft.com/office/powerpoint/2010/main" val="3851916185"/>
              </p:ext>
            </p:extLst>
          </p:nvPr>
        </p:nvGraphicFramePr>
        <p:xfrm>
          <a:off x="1612778" y="761271"/>
          <a:ext cx="6096000" cy="37337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0344" y="1499676"/>
            <a:ext cx="2154757" cy="307777"/>
          </a:xfrm>
          <a:prstGeom prst="rect">
            <a:avLst/>
          </a:prstGeom>
          <a:noFill/>
        </p:spPr>
        <p:txBody>
          <a:bodyPr wrap="none" rtlCol="0">
            <a:spAutoFit/>
          </a:bodyPr>
          <a:lstStyle/>
          <a:p>
            <a:r>
              <a:rPr lang="en-US" i="1" dirty="0">
                <a:solidFill>
                  <a:schemeClr val="bg2"/>
                </a:solidFill>
              </a:rPr>
              <a:t>Equal pay for equal work</a:t>
            </a:r>
          </a:p>
        </p:txBody>
      </p:sp>
      <p:sp>
        <p:nvSpPr>
          <p:cNvPr id="9" name="TextBox 8"/>
          <p:cNvSpPr txBox="1"/>
          <p:nvPr/>
        </p:nvSpPr>
        <p:spPr>
          <a:xfrm>
            <a:off x="3526324" y="1284233"/>
            <a:ext cx="2154757" cy="523220"/>
          </a:xfrm>
          <a:prstGeom prst="rect">
            <a:avLst/>
          </a:prstGeom>
          <a:noFill/>
        </p:spPr>
        <p:txBody>
          <a:bodyPr wrap="none" rtlCol="0">
            <a:spAutoFit/>
          </a:bodyPr>
          <a:lstStyle/>
          <a:p>
            <a:r>
              <a:rPr lang="en-US" i="1" dirty="0">
                <a:solidFill>
                  <a:schemeClr val="bg2"/>
                </a:solidFill>
              </a:rPr>
              <a:t>Equal pay for equal work</a:t>
            </a:r>
            <a:br>
              <a:rPr lang="en-US" i="1" dirty="0">
                <a:solidFill>
                  <a:schemeClr val="bg2"/>
                </a:solidFill>
              </a:rPr>
            </a:br>
            <a:r>
              <a:rPr lang="en-US" i="1" dirty="0">
                <a:solidFill>
                  <a:schemeClr val="bg2"/>
                </a:solidFill>
              </a:rPr>
              <a:t>regardless of GENDER</a:t>
            </a:r>
            <a:endParaRPr lang="en-US" i="1" u="sng" dirty="0">
              <a:solidFill>
                <a:schemeClr val="bg2"/>
              </a:solidFill>
            </a:endParaRPr>
          </a:p>
        </p:txBody>
      </p:sp>
      <p:sp>
        <p:nvSpPr>
          <p:cNvPr id="10" name="TextBox 9"/>
          <p:cNvSpPr txBox="1"/>
          <p:nvPr/>
        </p:nvSpPr>
        <p:spPr>
          <a:xfrm>
            <a:off x="6526978" y="1284233"/>
            <a:ext cx="2154757" cy="523220"/>
          </a:xfrm>
          <a:prstGeom prst="rect">
            <a:avLst/>
          </a:prstGeom>
          <a:noFill/>
        </p:spPr>
        <p:txBody>
          <a:bodyPr wrap="none" rtlCol="0">
            <a:spAutoFit/>
          </a:bodyPr>
          <a:lstStyle/>
          <a:p>
            <a:r>
              <a:rPr lang="en-US" i="1" dirty="0">
                <a:solidFill>
                  <a:schemeClr val="bg2"/>
                </a:solidFill>
              </a:rPr>
              <a:t>Equal pay for equal work</a:t>
            </a:r>
            <a:br>
              <a:rPr lang="en-US" i="1" dirty="0">
                <a:solidFill>
                  <a:schemeClr val="bg2"/>
                </a:solidFill>
              </a:rPr>
            </a:br>
            <a:r>
              <a:rPr lang="en-US" i="1" dirty="0">
                <a:solidFill>
                  <a:schemeClr val="bg2"/>
                </a:solidFill>
              </a:rPr>
              <a:t>regardless of RACE</a:t>
            </a:r>
            <a:endParaRPr lang="en-US" i="1" u="sng" dirty="0">
              <a:solidFill>
                <a:schemeClr val="bg2"/>
              </a:solidFill>
            </a:endParaRPr>
          </a:p>
        </p:txBody>
      </p:sp>
      <p:graphicFrame>
        <p:nvGraphicFramePr>
          <p:cNvPr id="7" name="Chart 6"/>
          <p:cNvGraphicFramePr/>
          <p:nvPr>
            <p:extLst>
              <p:ext uri="{D42A27DB-BD31-4B8C-83A1-F6EECF244321}">
                <p14:modId xmlns:p14="http://schemas.microsoft.com/office/powerpoint/2010/main" val="1671480327"/>
              </p:ext>
            </p:extLst>
          </p:nvPr>
        </p:nvGraphicFramePr>
        <p:xfrm>
          <a:off x="5497767" y="728725"/>
          <a:ext cx="3646234" cy="3733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7AE17C56-27C7-4838-A4AE-B5FDF25B0850}"/>
              </a:ext>
            </a:extLst>
          </p:cNvPr>
          <p:cNvGraphicFramePr/>
          <p:nvPr>
            <p:extLst>
              <p:ext uri="{D42A27DB-BD31-4B8C-83A1-F6EECF244321}">
                <p14:modId xmlns:p14="http://schemas.microsoft.com/office/powerpoint/2010/main" val="4184102798"/>
              </p:ext>
            </p:extLst>
          </p:nvPr>
        </p:nvGraphicFramePr>
        <p:xfrm>
          <a:off x="-6805" y="709830"/>
          <a:ext cx="3646234" cy="373373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395EE9D1-A4DA-4D00-A3BD-ADDDD85560D5}"/>
              </a:ext>
            </a:extLst>
          </p:cNvPr>
          <p:cNvSpPr txBox="1"/>
          <p:nvPr/>
        </p:nvSpPr>
        <p:spPr>
          <a:xfrm>
            <a:off x="522608" y="4495008"/>
            <a:ext cx="1951881" cy="276999"/>
          </a:xfrm>
          <a:prstGeom prst="rect">
            <a:avLst/>
          </a:prstGeom>
          <a:noFill/>
        </p:spPr>
        <p:txBody>
          <a:bodyPr wrap="none" rtlCol="0">
            <a:spAutoFit/>
          </a:bodyPr>
          <a:lstStyle/>
          <a:p>
            <a:r>
              <a:rPr lang="en-US" sz="1200" b="1" dirty="0"/>
              <a:t>TOTAL SUPPORT = 92%</a:t>
            </a:r>
          </a:p>
        </p:txBody>
      </p:sp>
      <p:sp>
        <p:nvSpPr>
          <p:cNvPr id="12" name="TextBox 11">
            <a:extLst>
              <a:ext uri="{FF2B5EF4-FFF2-40B4-BE49-F238E27FC236}">
                <a16:creationId xmlns:a16="http://schemas.microsoft.com/office/drawing/2014/main" id="{A92EE219-DC35-4A1A-8439-9C3182133F03}"/>
              </a:ext>
            </a:extLst>
          </p:cNvPr>
          <p:cNvSpPr txBox="1"/>
          <p:nvPr/>
        </p:nvSpPr>
        <p:spPr>
          <a:xfrm>
            <a:off x="3596060" y="4495008"/>
            <a:ext cx="1951881" cy="276999"/>
          </a:xfrm>
          <a:prstGeom prst="rect">
            <a:avLst/>
          </a:prstGeom>
          <a:noFill/>
        </p:spPr>
        <p:txBody>
          <a:bodyPr wrap="none" rtlCol="0">
            <a:spAutoFit/>
          </a:bodyPr>
          <a:lstStyle/>
          <a:p>
            <a:r>
              <a:rPr lang="en-US" sz="1200" b="1" dirty="0"/>
              <a:t>TOTAL SUPPORT = 86%</a:t>
            </a:r>
          </a:p>
        </p:txBody>
      </p:sp>
      <p:sp>
        <p:nvSpPr>
          <p:cNvPr id="13" name="TextBox 12">
            <a:extLst>
              <a:ext uri="{FF2B5EF4-FFF2-40B4-BE49-F238E27FC236}">
                <a16:creationId xmlns:a16="http://schemas.microsoft.com/office/drawing/2014/main" id="{A866B766-BC02-48AF-BF8C-179696B3A8F6}"/>
              </a:ext>
            </a:extLst>
          </p:cNvPr>
          <p:cNvSpPr txBox="1"/>
          <p:nvPr/>
        </p:nvSpPr>
        <p:spPr>
          <a:xfrm>
            <a:off x="6669511" y="4495008"/>
            <a:ext cx="1951881" cy="276999"/>
          </a:xfrm>
          <a:prstGeom prst="rect">
            <a:avLst/>
          </a:prstGeom>
          <a:noFill/>
        </p:spPr>
        <p:txBody>
          <a:bodyPr wrap="none" rtlCol="0">
            <a:spAutoFit/>
          </a:bodyPr>
          <a:lstStyle/>
          <a:p>
            <a:r>
              <a:rPr lang="en-US" sz="1200" b="1" dirty="0"/>
              <a:t>TOTAL SUPPORT = 85%</a:t>
            </a:r>
          </a:p>
        </p:txBody>
      </p:sp>
    </p:spTree>
    <p:extLst>
      <p:ext uri="{BB962C8B-B14F-4D97-AF65-F5344CB8AC3E}">
        <p14:creationId xmlns:p14="http://schemas.microsoft.com/office/powerpoint/2010/main" val="422281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12" y="-10619"/>
            <a:ext cx="8133219" cy="857250"/>
          </a:xfrm>
        </p:spPr>
        <p:txBody>
          <a:bodyPr/>
          <a:lstStyle/>
          <a:p>
            <a:r>
              <a:rPr lang="en-US" dirty="0"/>
              <a:t>Support for Equal Pay by Key Subgroups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63220671"/>
              </p:ext>
            </p:extLst>
          </p:nvPr>
        </p:nvGraphicFramePr>
        <p:xfrm>
          <a:off x="1206430" y="807642"/>
          <a:ext cx="7209601" cy="4023360"/>
        </p:xfrm>
        <a:graphic>
          <a:graphicData uri="http://schemas.openxmlformats.org/drawingml/2006/table">
            <a:tbl>
              <a:tblPr firstRow="1" bandRow="1">
                <a:tableStyleId>{5C22544A-7EE6-4342-B048-85BDC9FD1C3A}</a:tableStyleId>
              </a:tblPr>
              <a:tblGrid>
                <a:gridCol w="1492568">
                  <a:extLst>
                    <a:ext uri="{9D8B030D-6E8A-4147-A177-3AD203B41FA5}">
                      <a16:colId xmlns:a16="http://schemas.microsoft.com/office/drawing/2014/main" val="20000"/>
                    </a:ext>
                  </a:extLst>
                </a:gridCol>
                <a:gridCol w="917893">
                  <a:extLst>
                    <a:ext uri="{9D8B030D-6E8A-4147-A177-3AD203B41FA5}">
                      <a16:colId xmlns:a16="http://schemas.microsoft.com/office/drawing/2014/main" val="20001"/>
                    </a:ext>
                  </a:extLst>
                </a:gridCol>
                <a:gridCol w="1230630">
                  <a:extLst>
                    <a:ext uri="{9D8B030D-6E8A-4147-A177-3AD203B41FA5}">
                      <a16:colId xmlns:a16="http://schemas.microsoft.com/office/drawing/2014/main" val="20002"/>
                    </a:ext>
                  </a:extLst>
                </a:gridCol>
                <a:gridCol w="1046480">
                  <a:extLst>
                    <a:ext uri="{9D8B030D-6E8A-4147-A177-3AD203B41FA5}">
                      <a16:colId xmlns:a16="http://schemas.microsoft.com/office/drawing/2014/main" val="20003"/>
                    </a:ext>
                  </a:extLst>
                </a:gridCol>
                <a:gridCol w="1246505">
                  <a:extLst>
                    <a:ext uri="{9D8B030D-6E8A-4147-A177-3AD203B41FA5}">
                      <a16:colId xmlns:a16="http://schemas.microsoft.com/office/drawing/2014/main" val="20004"/>
                    </a:ext>
                  </a:extLst>
                </a:gridCol>
                <a:gridCol w="1275525">
                  <a:extLst>
                    <a:ext uri="{9D8B030D-6E8A-4147-A177-3AD203B41FA5}">
                      <a16:colId xmlns:a16="http://schemas.microsoft.com/office/drawing/2014/main" val="20005"/>
                    </a:ext>
                  </a:extLst>
                </a:gridCol>
              </a:tblGrid>
              <a:tr h="222704">
                <a:tc>
                  <a:txBody>
                    <a:bodyPr/>
                    <a:lstStyle/>
                    <a:p>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1200" b="1" dirty="0">
                        <a:solidFill>
                          <a:schemeClr val="tx1"/>
                        </a:solidFill>
                      </a:endParaRP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1" dirty="0">
                          <a:solidFill>
                            <a:schemeClr val="tx1"/>
                          </a:solidFill>
                        </a:rPr>
                        <a:t>White men</a:t>
                      </a:r>
                    </a:p>
                  </a:txBody>
                  <a:tcPr>
                    <a:lnL w="12700" cap="flat" cmpd="sng" algn="ctr">
                      <a:solidFill>
                        <a:schemeClr val="bg1">
                          <a:lumMod val="8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1" dirty="0">
                          <a:solidFill>
                            <a:schemeClr val="tx1"/>
                          </a:solidFill>
                        </a:rPr>
                        <a:t>White women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1" dirty="0">
                        <a:solidFill>
                          <a:schemeClr val="tx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4965656"/>
                  </a:ext>
                </a:extLst>
              </a:tr>
              <a:tr h="222704">
                <a:tc>
                  <a:txBody>
                    <a:bodyPr/>
                    <a:lstStyle/>
                    <a:p>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African</a:t>
                      </a:r>
                    </a:p>
                    <a:p>
                      <a:pPr algn="ctr"/>
                      <a:r>
                        <a:rPr lang="en-US" sz="1200" b="1" dirty="0">
                          <a:solidFill>
                            <a:schemeClr val="tx1"/>
                          </a:solidFill>
                        </a:rPr>
                        <a:t>American</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Non-college grads</a:t>
                      </a:r>
                    </a:p>
                  </a:txBody>
                  <a:tcPr>
                    <a:lnL w="12700" cap="flat" cmpd="sng" algn="ctr">
                      <a:solidFill>
                        <a:schemeClr val="bg1">
                          <a:lumMod val="8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College grads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Non-college grads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College </a:t>
                      </a:r>
                      <a:br>
                        <a:rPr lang="en-US" sz="1200" b="1" dirty="0">
                          <a:solidFill>
                            <a:schemeClr val="tx1"/>
                          </a:solidFill>
                        </a:rPr>
                      </a:br>
                      <a:r>
                        <a:rPr lang="en-US" sz="1200" b="1" dirty="0">
                          <a:solidFill>
                            <a:schemeClr val="tx1"/>
                          </a:solidFill>
                        </a:rPr>
                        <a:t>grads</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2704">
                <a:tc gridSpan="6">
                  <a:txBody>
                    <a:bodyPr/>
                    <a:lstStyle/>
                    <a:p>
                      <a:pPr algn="ctr"/>
                      <a:r>
                        <a:rPr lang="en-US" sz="1200" b="1" dirty="0">
                          <a:solidFill>
                            <a:schemeClr val="bg1"/>
                          </a:solidFill>
                        </a:rPr>
                        <a:t>EQUAL</a:t>
                      </a:r>
                      <a:r>
                        <a:rPr lang="en-US" sz="1200" b="1" baseline="0" dirty="0">
                          <a:solidFill>
                            <a:schemeClr val="bg1"/>
                          </a:solidFill>
                        </a:rPr>
                        <a:t> PAY FOR EQUAL WORK</a:t>
                      </a:r>
                      <a:endParaRPr lang="en-US" sz="12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ctr"/>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2704">
                <a:tc>
                  <a:txBody>
                    <a:bodyPr/>
                    <a:lstStyle/>
                    <a:p>
                      <a:r>
                        <a:rPr lang="en-US" sz="1200" dirty="0">
                          <a:solidFill>
                            <a:schemeClr val="tx1"/>
                          </a:solidFill>
                        </a:rPr>
                        <a:t>Strongly support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79%</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52%</a:t>
                      </a:r>
                    </a:p>
                  </a:txBody>
                  <a:tcPr>
                    <a:lnL w="12700" cap="flat" cmpd="sng" algn="ctr">
                      <a:solidFill>
                        <a:schemeClr val="bg1">
                          <a:lumMod val="8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48%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62%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72%</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704">
                <a:tc>
                  <a:txBody>
                    <a:bodyPr/>
                    <a:lstStyle/>
                    <a:p>
                      <a:r>
                        <a:rPr lang="en-US" sz="1200" dirty="0">
                          <a:solidFill>
                            <a:schemeClr val="tx1"/>
                          </a:solidFill>
                        </a:rPr>
                        <a:t>Somewhat support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17%</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39%</a:t>
                      </a:r>
                    </a:p>
                  </a:txBody>
                  <a:tcPr>
                    <a:lnL w="12700" cap="flat" cmpd="sng" algn="ctr">
                      <a:solidFill>
                        <a:schemeClr val="bg1">
                          <a:lumMod val="85000"/>
                        </a:schemeClr>
                      </a:solidFill>
                      <a:prstDash val="solid"/>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32%</a:t>
                      </a:r>
                    </a:p>
                  </a:txBody>
                  <a:tcPr>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34%</a:t>
                      </a:r>
                    </a:p>
                  </a:txBody>
                  <a:tcPr>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24%</a:t>
                      </a:r>
                    </a:p>
                  </a:txBody>
                  <a:tcPr>
                    <a:lnL w="12700" cmpd="sng">
                      <a:noFill/>
                    </a:lnL>
                    <a:lnR w="12700" cap="flat" cmpd="sng" algn="ctr">
                      <a:no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2704">
                <a:tc>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dirty="0">
                          <a:solidFill>
                            <a:schemeClr val="tx1"/>
                          </a:solidFill>
                          <a:latin typeface="+mn-lt"/>
                          <a:ea typeface="+mn-ea"/>
                          <a:cs typeface="+mn-cs"/>
                        </a:rPr>
                        <a:t>96%</a:t>
                      </a:r>
                    </a:p>
                  </a:txBody>
                  <a:tcPr marL="9525" marR="9525" marT="9525" marB="0" anchor="b">
                    <a:lnL w="12700" cmpd="sng">
                      <a:noFill/>
                    </a:lnL>
                    <a:lnR w="12700" cap="flat" cmpd="sng" algn="ctr">
                      <a:solidFill>
                        <a:schemeClr val="bg1">
                          <a:lumMod val="8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91%</a:t>
                      </a:r>
                    </a:p>
                  </a:txBody>
                  <a:tcPr marL="9525" marR="9525" marT="9525" marB="0" anchor="b">
                    <a:lnL w="1270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80%</a:t>
                      </a:r>
                    </a:p>
                  </a:txBody>
                  <a:tcPr marL="9525" marR="9525" marT="9525" marB="0"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96%</a:t>
                      </a:r>
                    </a:p>
                  </a:txBody>
                  <a:tcPr marL="9525" marR="9525" marT="9525" marB="0"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dirty="0">
                          <a:solidFill>
                            <a:schemeClr val="tx1"/>
                          </a:solidFill>
                          <a:latin typeface="+mn-lt"/>
                          <a:ea typeface="+mn-ea"/>
                          <a:cs typeface="+mn-cs"/>
                        </a:rPr>
                        <a:t>96%</a:t>
                      </a:r>
                    </a:p>
                  </a:txBody>
                  <a:tcPr marL="9525" marR="9525" marT="9525" marB="0" anchor="b">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7389188"/>
                  </a:ext>
                </a:extLst>
              </a:tr>
              <a:tr h="222704">
                <a:tc gridSpan="6">
                  <a:txBody>
                    <a:bodyPr/>
                    <a:lstStyle/>
                    <a:p>
                      <a:pPr algn="ctr"/>
                      <a:r>
                        <a:rPr lang="en-US" sz="1200" b="1" dirty="0">
                          <a:solidFill>
                            <a:schemeClr val="bg1"/>
                          </a:solidFill>
                        </a:rPr>
                        <a:t>EQUAL</a:t>
                      </a:r>
                      <a:r>
                        <a:rPr lang="en-US" sz="1200" b="1" baseline="0" dirty="0">
                          <a:solidFill>
                            <a:schemeClr val="bg1"/>
                          </a:solidFill>
                        </a:rPr>
                        <a:t> PAY FOR EQUAL WORK REGARDLESS OF GENDER</a:t>
                      </a:r>
                      <a:endParaRPr lang="en-US" sz="12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704">
                <a:tc>
                  <a:txBody>
                    <a:bodyPr/>
                    <a:lstStyle/>
                    <a:p>
                      <a:r>
                        <a:rPr lang="en-US" sz="1200" dirty="0">
                          <a:solidFill>
                            <a:schemeClr val="tx1"/>
                          </a:solidFill>
                        </a:rPr>
                        <a:t>Strongly support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75%</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48%</a:t>
                      </a:r>
                    </a:p>
                  </a:txBody>
                  <a:tcPr>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77%</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2704">
                <a:tc>
                  <a:txBody>
                    <a:bodyPr/>
                    <a:lstStyle/>
                    <a:p>
                      <a:r>
                        <a:rPr lang="en-US" sz="1200" dirty="0">
                          <a:solidFill>
                            <a:schemeClr val="tx1"/>
                          </a:solidFill>
                        </a:rPr>
                        <a:t>Somewhat support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12%</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29%</a:t>
                      </a:r>
                    </a:p>
                  </a:txBody>
                  <a:tcPr>
                    <a:lnL w="12700" cap="flat" cmpd="sng" algn="ctr">
                      <a:solidFill>
                        <a:schemeClr val="bg1">
                          <a:lumMod val="85000"/>
                        </a:schemeClr>
                      </a:solidFill>
                      <a:prstDash val="solid"/>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31%</a:t>
                      </a:r>
                    </a:p>
                  </a:txBody>
                  <a:tcPr>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16%</a:t>
                      </a:r>
                    </a:p>
                  </a:txBody>
                  <a:tcPr>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18%</a:t>
                      </a:r>
                    </a:p>
                  </a:txBody>
                  <a:tcPr>
                    <a:lnL w="12700" cmpd="sng">
                      <a:noFill/>
                    </a:lnL>
                    <a:lnR w="12700" cap="flat" cmpd="sng" algn="ctr">
                      <a:no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2704">
                <a:tc>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dirty="0">
                          <a:solidFill>
                            <a:schemeClr val="tx1"/>
                          </a:solidFill>
                          <a:latin typeface="+mn-lt"/>
                          <a:ea typeface="+mn-ea"/>
                          <a:cs typeface="+mn-cs"/>
                        </a:rPr>
                        <a:t>87%</a:t>
                      </a:r>
                    </a:p>
                  </a:txBody>
                  <a:tcPr marL="9525" marR="9525" marT="9525" marB="0" anchor="b">
                    <a:lnL w="12700" cmpd="sng">
                      <a:noFill/>
                    </a:lnL>
                    <a:lnR w="12700" cap="flat" cmpd="sng" algn="ctr">
                      <a:solidFill>
                        <a:schemeClr val="bg1">
                          <a:lumMod val="8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77%</a:t>
                      </a:r>
                    </a:p>
                  </a:txBody>
                  <a:tcPr marL="9525" marR="9525" marT="9525" marB="0" anchor="b">
                    <a:lnL w="1270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79%</a:t>
                      </a:r>
                    </a:p>
                  </a:txBody>
                  <a:tcPr marL="9525" marR="9525" marT="9525" marB="0"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88%</a:t>
                      </a:r>
                    </a:p>
                  </a:txBody>
                  <a:tcPr marL="9525" marR="9525" marT="9525" marB="0"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dirty="0">
                          <a:solidFill>
                            <a:schemeClr val="tx1"/>
                          </a:solidFill>
                          <a:latin typeface="+mn-lt"/>
                          <a:ea typeface="+mn-ea"/>
                          <a:cs typeface="+mn-cs"/>
                        </a:rPr>
                        <a:t>95%</a:t>
                      </a:r>
                    </a:p>
                  </a:txBody>
                  <a:tcPr marL="9525" marR="9525" marT="9525" marB="0" anchor="b">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1548743"/>
                  </a:ext>
                </a:extLst>
              </a:tr>
              <a:tr h="222704">
                <a:tc gridSpan="6">
                  <a:txBody>
                    <a:bodyPr/>
                    <a:lstStyle/>
                    <a:p>
                      <a:pPr algn="ctr"/>
                      <a:r>
                        <a:rPr lang="en-US" sz="1200" b="1" dirty="0">
                          <a:solidFill>
                            <a:schemeClr val="bg1"/>
                          </a:solidFill>
                        </a:rPr>
                        <a:t>EQUAL</a:t>
                      </a:r>
                      <a:r>
                        <a:rPr lang="en-US" sz="1200" b="1" baseline="0" dirty="0">
                          <a:solidFill>
                            <a:schemeClr val="bg1"/>
                          </a:solidFill>
                        </a:rPr>
                        <a:t> PAY FOR EQUAL WORK REGARDLESS OF RACE</a:t>
                      </a:r>
                      <a:endParaRPr lang="en-US" sz="12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2704">
                <a:tc>
                  <a:txBody>
                    <a:bodyPr/>
                    <a:lstStyle/>
                    <a:p>
                      <a:r>
                        <a:rPr lang="en-US" sz="1200" dirty="0">
                          <a:solidFill>
                            <a:schemeClr val="tx1"/>
                          </a:solidFill>
                        </a:rPr>
                        <a:t>Strongly support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76%</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46%</a:t>
                      </a:r>
                    </a:p>
                  </a:txBody>
                  <a:tcPr>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74%</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2704">
                <a:tc>
                  <a:txBody>
                    <a:bodyPr/>
                    <a:lstStyle/>
                    <a:p>
                      <a:r>
                        <a:rPr lang="en-US" sz="1200" dirty="0">
                          <a:solidFill>
                            <a:schemeClr val="tx1"/>
                          </a:solidFill>
                        </a:rPr>
                        <a:t>Somewhat support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6%</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31%</a:t>
                      </a:r>
                    </a:p>
                  </a:txBody>
                  <a:tcPr>
                    <a:lnL w="12700" cap="flat" cmpd="sng" algn="ctr">
                      <a:solidFill>
                        <a:schemeClr val="bg1">
                          <a:lumMod val="85000"/>
                        </a:schemeClr>
                      </a:solidFill>
                      <a:prstDash val="solid"/>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28%</a:t>
                      </a:r>
                    </a:p>
                  </a:txBody>
                  <a:tcPr>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21%</a:t>
                      </a:r>
                    </a:p>
                  </a:txBody>
                  <a:tcPr>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21%</a:t>
                      </a:r>
                    </a:p>
                  </a:txBody>
                  <a:tcPr>
                    <a:lnL w="12700" cmpd="sng">
                      <a:noFill/>
                    </a:lnL>
                    <a:lnR w="12700" cap="flat" cmpd="sng" algn="ctr">
                      <a:noFill/>
                      <a:prstDash val="solid"/>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2704">
                <a:tc>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dirty="0">
                          <a:solidFill>
                            <a:schemeClr val="tx1"/>
                          </a:solidFill>
                          <a:latin typeface="+mn-lt"/>
                          <a:ea typeface="+mn-ea"/>
                          <a:cs typeface="+mn-cs"/>
                        </a:rPr>
                        <a:t>82%</a:t>
                      </a:r>
                    </a:p>
                  </a:txBody>
                  <a:tcPr marL="9525" marR="9525" marT="9525" marB="0" anchor="b">
                    <a:lnL w="12700" cmpd="sng">
                      <a:noFill/>
                    </a:lnL>
                    <a:lnR w="12700" cap="flat" cmpd="sng" algn="ctr">
                      <a:solidFill>
                        <a:schemeClr val="bg1">
                          <a:lumMod val="8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77%</a:t>
                      </a:r>
                    </a:p>
                  </a:txBody>
                  <a:tcPr marL="9525" marR="9525" marT="9525" marB="0" anchor="b">
                    <a:lnL w="1270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77%</a:t>
                      </a:r>
                    </a:p>
                  </a:txBody>
                  <a:tcPr marL="9525" marR="9525" marT="9525" marB="0"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a:solidFill>
                            <a:schemeClr val="tx1"/>
                          </a:solidFill>
                          <a:latin typeface="+mn-lt"/>
                          <a:ea typeface="+mn-ea"/>
                          <a:cs typeface="+mn-cs"/>
                        </a:rPr>
                        <a:t>92%</a:t>
                      </a:r>
                    </a:p>
                  </a:txBody>
                  <a:tcPr marL="9525" marR="9525" marT="9525" marB="0"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kern="1200" dirty="0">
                          <a:solidFill>
                            <a:schemeClr val="tx1"/>
                          </a:solidFill>
                          <a:latin typeface="+mn-lt"/>
                          <a:ea typeface="+mn-ea"/>
                          <a:cs typeface="+mn-cs"/>
                        </a:rPr>
                        <a:t>95%</a:t>
                      </a:r>
                    </a:p>
                  </a:txBody>
                  <a:tcPr marL="9525" marR="9525" marT="9525" marB="0" anchor="b">
                    <a:lnL w="12700" cmpd="sng">
                      <a:noFill/>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7282244"/>
                  </a:ext>
                </a:extLst>
              </a:tr>
            </a:tbl>
          </a:graphicData>
        </a:graphic>
      </p:graphicFrame>
    </p:spTree>
    <p:extLst>
      <p:ext uri="{BB962C8B-B14F-4D97-AF65-F5344CB8AC3E}">
        <p14:creationId xmlns:p14="http://schemas.microsoft.com/office/powerpoint/2010/main" val="2112492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Feelings toward Anti-Poverty Programs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26</a:t>
            </a:fld>
            <a:endParaRPr lang="en-US"/>
          </a:p>
        </p:txBody>
      </p:sp>
      <p:graphicFrame>
        <p:nvGraphicFramePr>
          <p:cNvPr id="5" name="Chart 4"/>
          <p:cNvGraphicFramePr/>
          <p:nvPr>
            <p:extLst>
              <p:ext uri="{D42A27DB-BD31-4B8C-83A1-F6EECF244321}">
                <p14:modId xmlns:p14="http://schemas.microsoft.com/office/powerpoint/2010/main" val="3708160251"/>
              </p:ext>
            </p:extLst>
          </p:nvPr>
        </p:nvGraphicFramePr>
        <p:xfrm>
          <a:off x="582973" y="1500334"/>
          <a:ext cx="3198919" cy="30945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18514" y="2959472"/>
            <a:ext cx="545342" cy="307777"/>
          </a:xfrm>
          <a:prstGeom prst="rect">
            <a:avLst/>
          </a:prstGeom>
          <a:noFill/>
        </p:spPr>
        <p:txBody>
          <a:bodyPr wrap="none" rtlCol="0">
            <a:spAutoFit/>
          </a:bodyPr>
          <a:lstStyle/>
          <a:p>
            <a:r>
              <a:rPr lang="en-US" b="1" dirty="0">
                <a:solidFill>
                  <a:schemeClr val="bg1"/>
                </a:solidFill>
              </a:rPr>
              <a:t>YES</a:t>
            </a:r>
          </a:p>
        </p:txBody>
      </p:sp>
      <p:sp>
        <p:nvSpPr>
          <p:cNvPr id="7" name="TextBox 6"/>
          <p:cNvSpPr txBox="1"/>
          <p:nvPr/>
        </p:nvSpPr>
        <p:spPr>
          <a:xfrm>
            <a:off x="1273913" y="2959473"/>
            <a:ext cx="453971" cy="307777"/>
          </a:xfrm>
          <a:prstGeom prst="rect">
            <a:avLst/>
          </a:prstGeom>
          <a:noFill/>
        </p:spPr>
        <p:txBody>
          <a:bodyPr wrap="none" rtlCol="0">
            <a:spAutoFit/>
          </a:bodyPr>
          <a:lstStyle/>
          <a:p>
            <a:r>
              <a:rPr lang="en-US" b="1" dirty="0">
                <a:solidFill>
                  <a:schemeClr val="bg1"/>
                </a:solidFill>
              </a:rPr>
              <a:t>NO</a:t>
            </a:r>
          </a:p>
        </p:txBody>
      </p:sp>
      <p:sp>
        <p:nvSpPr>
          <p:cNvPr id="8" name="TextBox 7"/>
          <p:cNvSpPr txBox="1"/>
          <p:nvPr/>
        </p:nvSpPr>
        <p:spPr>
          <a:xfrm>
            <a:off x="563388" y="887794"/>
            <a:ext cx="3110147" cy="523220"/>
          </a:xfrm>
          <a:prstGeom prst="rect">
            <a:avLst/>
          </a:prstGeom>
          <a:noFill/>
        </p:spPr>
        <p:txBody>
          <a:bodyPr wrap="none" rtlCol="0">
            <a:spAutoFit/>
          </a:bodyPr>
          <a:lstStyle/>
          <a:p>
            <a:r>
              <a:rPr lang="en-US" i="1" dirty="0">
                <a:solidFill>
                  <a:schemeClr val="bg2"/>
                </a:solidFill>
              </a:rPr>
              <a:t>Do you know someone who benefits </a:t>
            </a:r>
            <a:br>
              <a:rPr lang="en-US" i="1" dirty="0">
                <a:solidFill>
                  <a:schemeClr val="bg2"/>
                </a:solidFill>
              </a:rPr>
            </a:br>
            <a:r>
              <a:rPr lang="en-US" i="1" dirty="0">
                <a:solidFill>
                  <a:schemeClr val="bg2"/>
                </a:solidFill>
              </a:rPr>
              <a:t>from anti-poverty programs?</a:t>
            </a:r>
          </a:p>
        </p:txBody>
      </p:sp>
      <p:graphicFrame>
        <p:nvGraphicFramePr>
          <p:cNvPr id="9" name="Chart 8"/>
          <p:cNvGraphicFramePr/>
          <p:nvPr>
            <p:extLst>
              <p:ext uri="{D42A27DB-BD31-4B8C-83A1-F6EECF244321}">
                <p14:modId xmlns:p14="http://schemas.microsoft.com/office/powerpoint/2010/main" val="2219283391"/>
              </p:ext>
            </p:extLst>
          </p:nvPr>
        </p:nvGraphicFramePr>
        <p:xfrm>
          <a:off x="3986073" y="1411014"/>
          <a:ext cx="5009965" cy="34539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645446" y="995515"/>
            <a:ext cx="3791167" cy="307777"/>
          </a:xfrm>
          <a:prstGeom prst="rect">
            <a:avLst/>
          </a:prstGeom>
          <a:noFill/>
        </p:spPr>
        <p:txBody>
          <a:bodyPr wrap="none" rtlCol="0">
            <a:spAutoFit/>
          </a:bodyPr>
          <a:lstStyle/>
          <a:p>
            <a:r>
              <a:rPr lang="en-US" i="1" dirty="0">
                <a:solidFill>
                  <a:schemeClr val="bg2"/>
                </a:solidFill>
              </a:rPr>
              <a:t>Feelings toward Anti-Poverty Programs in NC</a:t>
            </a:r>
          </a:p>
        </p:txBody>
      </p:sp>
    </p:spTree>
    <p:extLst>
      <p:ext uri="{BB962C8B-B14F-4D97-AF65-F5344CB8AC3E}">
        <p14:creationId xmlns:p14="http://schemas.microsoft.com/office/powerpoint/2010/main" val="2806373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69" y="0"/>
            <a:ext cx="8133219" cy="612556"/>
          </a:xfrm>
        </p:spPr>
        <p:txBody>
          <a:bodyPr/>
          <a:lstStyle/>
          <a:p>
            <a:r>
              <a:rPr lang="en-US" dirty="0"/>
              <a:t>Reactions to Possible Programs To Help Struggling Families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0205806"/>
              </p:ext>
            </p:extLst>
          </p:nvPr>
        </p:nvGraphicFramePr>
        <p:xfrm>
          <a:off x="44389" y="1023803"/>
          <a:ext cx="6718152" cy="37874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1164" y="4699234"/>
            <a:ext cx="3688831" cy="230832"/>
          </a:xfrm>
          <a:prstGeom prst="rect">
            <a:avLst/>
          </a:prstGeom>
          <a:noFill/>
        </p:spPr>
        <p:txBody>
          <a:bodyPr wrap="none" rtlCol="0">
            <a:spAutoFit/>
          </a:bodyPr>
          <a:lstStyle/>
          <a:p>
            <a:r>
              <a:rPr lang="en-US" sz="900" dirty="0">
                <a:solidFill>
                  <a:schemeClr val="tx1">
                    <a:lumMod val="65000"/>
                    <a:lumOff val="35000"/>
                  </a:schemeClr>
                </a:solidFill>
              </a:rPr>
              <a:t>*8-to-10 ratings on a 0-to-10 scale: 10 = extremely good way to help</a:t>
            </a:r>
          </a:p>
        </p:txBody>
      </p:sp>
      <p:graphicFrame>
        <p:nvGraphicFramePr>
          <p:cNvPr id="7" name="Table 6"/>
          <p:cNvGraphicFramePr>
            <a:graphicFrameLocks noGrp="1"/>
          </p:cNvGraphicFramePr>
          <p:nvPr>
            <p:extLst>
              <p:ext uri="{D42A27DB-BD31-4B8C-83A1-F6EECF244321}">
                <p14:modId xmlns:p14="http://schemas.microsoft.com/office/powerpoint/2010/main" val="3586665793"/>
              </p:ext>
            </p:extLst>
          </p:nvPr>
        </p:nvGraphicFramePr>
        <p:xfrm>
          <a:off x="5574784" y="566247"/>
          <a:ext cx="3511550" cy="390826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67080">
                  <a:extLst>
                    <a:ext uri="{9D8B030D-6E8A-4147-A177-3AD203B41FA5}">
                      <a16:colId xmlns:a16="http://schemas.microsoft.com/office/drawing/2014/main" val="20001"/>
                    </a:ext>
                  </a:extLst>
                </a:gridCol>
                <a:gridCol w="82423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tblGrid>
              <a:tr h="40203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i="1" dirty="0">
                          <a:solidFill>
                            <a:schemeClr val="bg1"/>
                          </a:solidFill>
                        </a:rPr>
                        <a:t>% saying each program should be ensured </a:t>
                      </a:r>
                      <a:br>
                        <a:rPr lang="en-US" sz="1050" i="1" dirty="0">
                          <a:solidFill>
                            <a:schemeClr val="bg1"/>
                          </a:solidFill>
                        </a:rPr>
                      </a:br>
                      <a:r>
                        <a:rPr lang="en-US" sz="1050" i="1" dirty="0">
                          <a:solidFill>
                            <a:schemeClr val="bg1"/>
                          </a:solidFill>
                        </a:rPr>
                        <a:t>for the following groups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algn="ctr"/>
                      <a:endParaRPr lang="en-US" sz="105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algn="ctr"/>
                      <a:endParaRPr lang="en-US" sz="105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algn="ctr"/>
                      <a:endParaRPr lang="en-US" sz="105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algn="ctr"/>
                      <a:endParaRPr lang="en-US" sz="105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581469919"/>
                  </a:ext>
                </a:extLst>
              </a:tr>
              <a:tr h="580717">
                <a:tc>
                  <a:txBody>
                    <a:bodyPr/>
                    <a:lstStyle/>
                    <a:p>
                      <a:pPr algn="ctr"/>
                      <a:r>
                        <a:rPr lang="en-US" sz="1100" b="1" baseline="0" dirty="0">
                          <a:solidFill>
                            <a:schemeClr val="bg1"/>
                          </a:solidFill>
                        </a:rPr>
                        <a:t>My</a:t>
                      </a:r>
                    </a:p>
                    <a:p>
                      <a:pPr algn="ctr"/>
                      <a:r>
                        <a:rPr lang="en-US" sz="1100" b="1" baseline="0" dirty="0">
                          <a:solidFill>
                            <a:schemeClr val="bg1"/>
                          </a:solidFill>
                        </a:rPr>
                        <a:t>family</a:t>
                      </a:r>
                      <a:endParaRPr lang="en-US" sz="1100" b="1" dirty="0">
                        <a:solidFill>
                          <a:schemeClr val="bg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100" b="1" dirty="0">
                          <a:solidFill>
                            <a:schemeClr val="bg1"/>
                          </a:solidFill>
                        </a:rPr>
                        <a:t>My</a:t>
                      </a:r>
                    </a:p>
                    <a:p>
                      <a:pPr algn="ctr"/>
                      <a:r>
                        <a:rPr lang="en-US" sz="1100" b="1" dirty="0">
                          <a:solidFill>
                            <a:schemeClr val="bg1"/>
                          </a:solidFill>
                        </a:rPr>
                        <a:t>neigh-</a:t>
                      </a:r>
                      <a:r>
                        <a:rPr lang="en-US" sz="1100" b="1" dirty="0" err="1">
                          <a:solidFill>
                            <a:schemeClr val="bg1"/>
                          </a:solidFill>
                        </a:rPr>
                        <a:t>bors</a:t>
                      </a:r>
                      <a:endParaRPr lang="en-US" sz="1100" b="1" dirty="0">
                        <a:solidFill>
                          <a:schemeClr val="bg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100" b="1" dirty="0">
                          <a:solidFill>
                            <a:schemeClr val="bg1"/>
                          </a:solidFill>
                        </a:rPr>
                        <a:t>Local </a:t>
                      </a:r>
                    </a:p>
                    <a:p>
                      <a:pPr algn="ctr"/>
                      <a:r>
                        <a:rPr lang="en-US" sz="1100" b="1" dirty="0">
                          <a:solidFill>
                            <a:schemeClr val="bg1"/>
                          </a:solidFill>
                        </a:rPr>
                        <a:t>com-munity</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100" b="1" dirty="0">
                          <a:solidFill>
                            <a:schemeClr val="bg1"/>
                          </a:solidFill>
                        </a:rPr>
                        <a:t>State</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100" b="1" dirty="0">
                          <a:solidFill>
                            <a:schemeClr val="bg1"/>
                          </a:solidFill>
                        </a:rPr>
                        <a:t>Not </a:t>
                      </a:r>
                    </a:p>
                    <a:p>
                      <a:pPr algn="ctr"/>
                      <a:r>
                        <a:rPr lang="en-US" sz="1100" b="1" dirty="0">
                          <a:solidFill>
                            <a:schemeClr val="bg1"/>
                          </a:solidFill>
                        </a:rPr>
                        <a:t>needed</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299744">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38%</a:t>
                      </a:r>
                      <a:endParaRPr lang="en-US" sz="1100" dirty="0">
                        <a:effectLst/>
                        <a:latin typeface="Arial"/>
                        <a:ea typeface="Times New Roman"/>
                        <a:cs typeface="Times New Roman"/>
                      </a:endParaRPr>
                    </a:p>
                  </a:txBody>
                  <a:tcPr marL="77470" marR="7747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34%</a:t>
                      </a:r>
                      <a:endParaRPr lang="en-US" sz="1100" dirty="0">
                        <a:effectLst/>
                        <a:latin typeface="Arial"/>
                        <a:ea typeface="Times New Roman"/>
                        <a:cs typeface="Times New Roman"/>
                      </a:endParaRPr>
                    </a:p>
                  </a:txBody>
                  <a:tcPr marL="77470" marR="7747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45%</a:t>
                      </a:r>
                      <a:endParaRPr lang="en-US" sz="1100" dirty="0">
                        <a:effectLst/>
                        <a:latin typeface="Arial"/>
                        <a:ea typeface="Times New Roman"/>
                        <a:cs typeface="Times New Roman"/>
                      </a:endParaRPr>
                    </a:p>
                  </a:txBody>
                  <a:tcPr marL="77470" marR="7747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70%</a:t>
                      </a:r>
                      <a:endParaRPr lang="en-US" sz="1100" dirty="0">
                        <a:effectLst/>
                        <a:latin typeface="Arial"/>
                        <a:ea typeface="Times New Roman"/>
                        <a:cs typeface="Times New Roman"/>
                      </a:endParaRPr>
                    </a:p>
                  </a:txBody>
                  <a:tcPr marL="77470" marR="7747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13%</a:t>
                      </a:r>
                      <a:endParaRPr lang="en-US" sz="1100" dirty="0">
                        <a:effectLst/>
                        <a:latin typeface="Arial"/>
                        <a:ea typeface="Times New Roman"/>
                        <a:cs typeface="Times New Roman"/>
                      </a:endParaRPr>
                    </a:p>
                  </a:txBody>
                  <a:tcPr marL="77470" marR="7747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6552">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27%</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53%</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59%</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13%</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2528">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24%</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25%</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48%</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56%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15%</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8502">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38%</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57%</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25%</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4561">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19%</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23%</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50%</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56%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17%</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0535">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16%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16%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24%</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26%</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 algn="l"/>
                        </a:tabLst>
                      </a:pPr>
                      <a:r>
                        <a:rPr lang="en-US" sz="1100" dirty="0">
                          <a:solidFill>
                            <a:srgbClr val="000000"/>
                          </a:solidFill>
                          <a:effectLst/>
                          <a:latin typeface="Arial"/>
                          <a:ea typeface="Times New Roman"/>
                          <a:cs typeface="Arial"/>
                        </a:rPr>
                        <a:t>58%</a:t>
                      </a:r>
                      <a:endParaRPr lang="en-US" sz="1100" dirty="0">
                        <a:effectLst/>
                        <a:latin typeface="Arial"/>
                        <a:ea typeface="Times New Roman"/>
                        <a:cs typeface="Times New Roman"/>
                      </a:endParaRPr>
                    </a:p>
                  </a:txBody>
                  <a:tcPr marL="77470" marR="7747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5">
            <a:extLst>
              <a:ext uri="{FF2B5EF4-FFF2-40B4-BE49-F238E27FC236}">
                <a16:creationId xmlns:a16="http://schemas.microsoft.com/office/drawing/2014/main" id="{CD1E4324-1CFD-42D2-8853-87294DB8B6A7}"/>
              </a:ext>
            </a:extLst>
          </p:cNvPr>
          <p:cNvSpPr txBox="1"/>
          <p:nvPr/>
        </p:nvSpPr>
        <p:spPr>
          <a:xfrm>
            <a:off x="318969" y="938997"/>
            <a:ext cx="3789257"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i="1" dirty="0"/>
              <a:t>Proportions rating each tax-funded program as a good way to help*</a:t>
            </a:r>
          </a:p>
        </p:txBody>
      </p:sp>
      <p:graphicFrame>
        <p:nvGraphicFramePr>
          <p:cNvPr id="10" name="Table 6">
            <a:extLst>
              <a:ext uri="{FF2B5EF4-FFF2-40B4-BE49-F238E27FC236}">
                <a16:creationId xmlns:a16="http://schemas.microsoft.com/office/drawing/2014/main" id="{3C6B7D7D-9C19-4B4F-A105-718D66D7D51B}"/>
              </a:ext>
            </a:extLst>
          </p:cNvPr>
          <p:cNvGraphicFramePr>
            <a:graphicFrameLocks noGrp="1"/>
          </p:cNvGraphicFramePr>
          <p:nvPr>
            <p:extLst>
              <p:ext uri="{D42A27DB-BD31-4B8C-83A1-F6EECF244321}">
                <p14:modId xmlns:p14="http://schemas.microsoft.com/office/powerpoint/2010/main" val="1314704613"/>
              </p:ext>
            </p:extLst>
          </p:nvPr>
        </p:nvGraphicFramePr>
        <p:xfrm>
          <a:off x="369271" y="1616802"/>
          <a:ext cx="4699131" cy="3072384"/>
        </p:xfrm>
        <a:graphic>
          <a:graphicData uri="http://schemas.openxmlformats.org/drawingml/2006/table">
            <a:tbl>
              <a:tblPr firstRow="1" bandRow="1">
                <a:tableStyleId>{5C22544A-7EE6-4342-B048-85BDC9FD1C3A}</a:tableStyleId>
              </a:tblPr>
              <a:tblGrid>
                <a:gridCol w="4699131">
                  <a:extLst>
                    <a:ext uri="{9D8B030D-6E8A-4147-A177-3AD203B41FA5}">
                      <a16:colId xmlns:a16="http://schemas.microsoft.com/office/drawing/2014/main" val="2377028387"/>
                    </a:ext>
                  </a:extLst>
                </a:gridCol>
              </a:tblGrid>
              <a:tr h="512064">
                <a:tc>
                  <a:txBody>
                    <a:bodyPr/>
                    <a:lstStyle/>
                    <a:p>
                      <a:pPr marL="0" marR="0" algn="l" hangingPunct="1">
                        <a:spcBef>
                          <a:spcPts val="200"/>
                        </a:spcBef>
                        <a:spcAft>
                          <a:spcPts val="200"/>
                        </a:spcAft>
                        <a:tabLst>
                          <a:tab pos="3460750" algn="r"/>
                        </a:tabLs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Affordable healthcare	</a:t>
                      </a:r>
                      <a:endPar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7470" marR="774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1448008"/>
                  </a:ext>
                </a:extLst>
              </a:tr>
              <a:tr h="512064">
                <a:tc>
                  <a:txBody>
                    <a:bodyPr/>
                    <a:lstStyle/>
                    <a:p>
                      <a:pPr marL="0" marR="0" algn="l" hangingPunct="1">
                        <a:spcBef>
                          <a:spcPts val="200"/>
                        </a:spcBef>
                        <a:spcAft>
                          <a:spcPts val="200"/>
                        </a:spcAft>
                        <a:tabLst>
                          <a:tab pos="3460750" algn="r"/>
                        </a:tabLs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Food assistance	</a:t>
                      </a:r>
                      <a:endPar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7470" marR="774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690290"/>
                  </a:ext>
                </a:extLst>
              </a:tr>
              <a:tr h="512064">
                <a:tc>
                  <a:txBody>
                    <a:bodyPr/>
                    <a:lstStyle/>
                    <a:p>
                      <a:pPr marL="0" marR="0" algn="l" hangingPunct="1">
                        <a:spcBef>
                          <a:spcPts val="200"/>
                        </a:spcBef>
                        <a:spcAft>
                          <a:spcPts val="200"/>
                        </a:spcAft>
                        <a:tabLst>
                          <a:tab pos="3460750" algn="r"/>
                        </a:tabLs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Energy/heating assistance	</a:t>
                      </a:r>
                      <a:endPar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7470" marR="7747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968269"/>
                  </a:ext>
                </a:extLst>
              </a:tr>
              <a:tr h="512064">
                <a:tc>
                  <a:txBody>
                    <a:bodyPr/>
                    <a:lstStyle/>
                    <a:p>
                      <a:pPr marL="0" marR="0" hangingPunct="1">
                        <a:spcBef>
                          <a:spcPts val="200"/>
                        </a:spcBef>
                        <a:spcAft>
                          <a:spcPts val="200"/>
                        </a:spcAft>
                        <a:tabLst>
                          <a:tab pos="3060065" algn="ctr"/>
                          <a:tab pos="5943600" algn="r"/>
                          <a:tab pos="3460750" algn="r"/>
                        </a:tabLs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EITC to help working families	</a:t>
                      </a:r>
                      <a:endPar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7470" marR="7747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4233348"/>
                  </a:ext>
                </a:extLst>
              </a:tr>
              <a:tr h="512064">
                <a:tc>
                  <a:txBody>
                    <a:bodyPr/>
                    <a:lstStyle/>
                    <a:p>
                      <a:pPr marL="0" marR="0" algn="l" hangingPunct="1">
                        <a:spcBef>
                          <a:spcPts val="200"/>
                        </a:spcBef>
                        <a:spcAft>
                          <a:spcPts val="200"/>
                        </a:spcAft>
                        <a:tabLst>
                          <a:tab pos="3460750" algn="r"/>
                        </a:tabLst>
                      </a:pPr>
                      <a:r>
                        <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Housing assistance	</a:t>
                      </a:r>
                      <a:endParaRPr lang="en-US"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7470" marR="7747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2282875"/>
                  </a:ext>
                </a:extLst>
              </a:tr>
              <a:tr h="512064">
                <a:tc>
                  <a:txBody>
                    <a:bodyPr/>
                    <a:lstStyle/>
                    <a:p>
                      <a:pPr marL="0" marR="0" algn="l" hangingPunct="1">
                        <a:spcBef>
                          <a:spcPts val="200"/>
                        </a:spcBef>
                        <a:spcAft>
                          <a:spcPts val="200"/>
                        </a:spcAft>
                        <a:tabLst>
                          <a:tab pos="3460750" algn="r"/>
                        </a:tabLs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Cash assistance	</a:t>
                      </a:r>
                      <a:endPar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7470" marR="7747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2691971"/>
                  </a:ext>
                </a:extLst>
              </a:tr>
            </a:tbl>
          </a:graphicData>
        </a:graphic>
      </p:graphicFrame>
    </p:spTree>
    <p:extLst>
      <p:ext uri="{BB962C8B-B14F-4D97-AF65-F5344CB8AC3E}">
        <p14:creationId xmlns:p14="http://schemas.microsoft.com/office/powerpoint/2010/main" val="15438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Paid family leave proposals are popular with NC voters.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28</a:t>
            </a:fld>
            <a:endParaRPr lang="en-US"/>
          </a:p>
        </p:txBody>
      </p:sp>
      <p:graphicFrame>
        <p:nvGraphicFramePr>
          <p:cNvPr id="5" name="Chart 4"/>
          <p:cNvGraphicFramePr/>
          <p:nvPr>
            <p:extLst>
              <p:ext uri="{D42A27DB-BD31-4B8C-83A1-F6EECF244321}">
                <p14:modId xmlns:p14="http://schemas.microsoft.com/office/powerpoint/2010/main" val="3104956645"/>
              </p:ext>
            </p:extLst>
          </p:nvPr>
        </p:nvGraphicFramePr>
        <p:xfrm>
          <a:off x="1995996" y="944828"/>
          <a:ext cx="4548326" cy="35561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4191" y="1664257"/>
            <a:ext cx="2037416" cy="1200329"/>
          </a:xfrm>
          <a:prstGeom prst="rect">
            <a:avLst/>
          </a:prstGeom>
          <a:noFill/>
        </p:spPr>
        <p:txBody>
          <a:bodyPr wrap="square" rtlCol="0">
            <a:spAutoFit/>
          </a:bodyPr>
          <a:lstStyle/>
          <a:p>
            <a:pPr algn="just"/>
            <a:r>
              <a:rPr lang="en-US" sz="1200" dirty="0"/>
              <a:t>Create a paid family and medical leave insurance program, </a:t>
            </a:r>
            <a:r>
              <a:rPr lang="en-US" sz="1200" b="1" dirty="0"/>
              <a:t>funded through shared contributions be-tween employers and employees</a:t>
            </a:r>
            <a:endParaRPr lang="en-US" sz="1200" dirty="0"/>
          </a:p>
        </p:txBody>
      </p:sp>
      <p:sp>
        <p:nvSpPr>
          <p:cNvPr id="7" name="Rectangle 6"/>
          <p:cNvSpPr/>
          <p:nvPr/>
        </p:nvSpPr>
        <p:spPr>
          <a:xfrm>
            <a:off x="48817" y="3187950"/>
            <a:ext cx="2059619" cy="830997"/>
          </a:xfrm>
          <a:prstGeom prst="rect">
            <a:avLst/>
          </a:prstGeom>
        </p:spPr>
        <p:txBody>
          <a:bodyPr wrap="square">
            <a:spAutoFit/>
          </a:bodyPr>
          <a:lstStyle/>
          <a:p>
            <a:pPr algn="just"/>
            <a:r>
              <a:rPr lang="en-US" sz="1200" dirty="0"/>
              <a:t>Create a paid family and medical leave insurance program, </a:t>
            </a:r>
            <a:r>
              <a:rPr lang="en-US" sz="1200" b="1" dirty="0"/>
              <a:t>funded through employer contributions</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2587428308"/>
              </p:ext>
            </p:extLst>
          </p:nvPr>
        </p:nvGraphicFramePr>
        <p:xfrm>
          <a:off x="5894971" y="970652"/>
          <a:ext cx="3144838" cy="2989508"/>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584518">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tblGrid>
              <a:tr h="264157">
                <a:tc>
                  <a:txBody>
                    <a:bodyPr/>
                    <a:lstStyle/>
                    <a:p>
                      <a:pPr algn="ctr"/>
                      <a:r>
                        <a:rPr lang="en-US" sz="1000" b="1" dirty="0">
                          <a:solidFill>
                            <a:schemeClr val="tx1"/>
                          </a:solidFill>
                        </a:rPr>
                        <a:t>Whites</a:t>
                      </a:r>
                    </a:p>
                  </a:txBody>
                  <a:tcPr anchor="b">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African Ameri-cans</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Urban</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Small </a:t>
                      </a:r>
                      <a:br>
                        <a:rPr lang="en-US" sz="1000" b="1" dirty="0">
                          <a:solidFill>
                            <a:schemeClr val="tx1"/>
                          </a:solidFill>
                        </a:rPr>
                      </a:br>
                      <a:r>
                        <a:rPr lang="en-US" sz="1000" b="1" dirty="0">
                          <a:solidFill>
                            <a:schemeClr val="tx1"/>
                          </a:solidFill>
                        </a:rPr>
                        <a:t>town/</a:t>
                      </a:r>
                    </a:p>
                    <a:p>
                      <a:pPr algn="ctr"/>
                      <a:r>
                        <a:rPr lang="en-US" sz="1000" b="1" dirty="0">
                          <a:solidFill>
                            <a:schemeClr val="tx1"/>
                          </a:solidFill>
                        </a:rPr>
                        <a:t>rural</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err="1">
                          <a:solidFill>
                            <a:schemeClr val="tx1"/>
                          </a:solidFill>
                        </a:rPr>
                        <a:t>Unaffil-iated</a:t>
                      </a:r>
                      <a:endParaRPr lang="en-US" sz="1000" b="1" baseline="0" dirty="0">
                        <a:solidFill>
                          <a:schemeClr val="tx1"/>
                        </a:solidFill>
                      </a:endParaRPr>
                    </a:p>
                    <a:p>
                      <a:pPr algn="ctr"/>
                      <a:r>
                        <a:rPr lang="en-US" sz="1000" b="1" baseline="0" dirty="0">
                          <a:solidFill>
                            <a:schemeClr val="tx1"/>
                          </a:solidFill>
                        </a:rPr>
                        <a:t>voters</a:t>
                      </a:r>
                      <a:endParaRPr lang="en-US" sz="1000" b="1" dirty="0">
                        <a:solidFill>
                          <a:schemeClr val="tx1"/>
                        </a:solidFill>
                      </a:endParaRP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0628">
                <a:tc>
                  <a:txBody>
                    <a:bodyPr/>
                    <a:lstStyle/>
                    <a:p>
                      <a:pPr algn="ctr"/>
                      <a:r>
                        <a:rPr lang="en-US" sz="1100" b="0" dirty="0">
                          <a:solidFill>
                            <a:schemeClr val="tx1"/>
                          </a:solidFill>
                        </a:rPr>
                        <a:t>82%</a:t>
                      </a:r>
                    </a:p>
                  </a:txBody>
                  <a:tcPr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96%</a:t>
                      </a:r>
                    </a:p>
                  </a:txBody>
                  <a:tcPr anchor="b">
                    <a:lnL w="12700" cmpd="sng">
                      <a:noFill/>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88%</a:t>
                      </a:r>
                    </a:p>
                  </a:txBody>
                  <a:tcPr anchor="b">
                    <a:lnL w="6350" cap="flat" cmpd="sng" algn="ctr">
                      <a:solidFill>
                        <a:schemeClr val="bg1">
                          <a:lumMod val="50000"/>
                        </a:schemeClr>
                      </a:solidFill>
                      <a:prstDash val="lgDash"/>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88%</a:t>
                      </a:r>
                    </a:p>
                  </a:txBody>
                  <a:tcPr anchor="b">
                    <a:lnL w="12700" cmpd="sng">
                      <a:noFill/>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86%</a:t>
                      </a:r>
                    </a:p>
                  </a:txBody>
                  <a:tcPr anchor="b">
                    <a:lnL w="6350" cap="flat" cmpd="sng" algn="ctr">
                      <a:solidFill>
                        <a:schemeClr val="bg1">
                          <a:lumMod val="50000"/>
                        </a:schemeClr>
                      </a:solidFill>
                      <a:prstDash val="lgDash"/>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pPr algn="ctr"/>
                      <a:r>
                        <a:rPr lang="en-US" sz="1100" b="0" dirty="0">
                          <a:solidFill>
                            <a:schemeClr val="tx1"/>
                          </a:solidFill>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4%</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12%</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12%</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14%</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51560">
                <a:tc>
                  <a:txBody>
                    <a:bodyPr/>
                    <a:lstStyle/>
                    <a:p>
                      <a:pPr algn="ctr"/>
                      <a:r>
                        <a:rPr lang="en-US" sz="1100" b="0" dirty="0">
                          <a:solidFill>
                            <a:schemeClr val="tx1"/>
                          </a:solidFill>
                        </a:rPr>
                        <a:t>79%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100%</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95%</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79%</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84%</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1480">
                <a:tc>
                  <a:txBody>
                    <a:bodyPr/>
                    <a:lstStyle/>
                    <a:p>
                      <a:pPr algn="ctr"/>
                      <a:r>
                        <a:rPr lang="en-US" sz="1100" b="0" dirty="0">
                          <a:solidFill>
                            <a:schemeClr val="tx1"/>
                          </a:solidFill>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0%</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5%</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22%</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16%</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491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well as general paid leave program proposals.</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29</a:t>
            </a:fld>
            <a:endParaRPr lang="en-US"/>
          </a:p>
        </p:txBody>
      </p:sp>
      <p:graphicFrame>
        <p:nvGraphicFramePr>
          <p:cNvPr id="5" name="Chart 4"/>
          <p:cNvGraphicFramePr/>
          <p:nvPr>
            <p:extLst>
              <p:ext uri="{D42A27DB-BD31-4B8C-83A1-F6EECF244321}">
                <p14:modId xmlns:p14="http://schemas.microsoft.com/office/powerpoint/2010/main" val="4114371028"/>
              </p:ext>
            </p:extLst>
          </p:nvPr>
        </p:nvGraphicFramePr>
        <p:xfrm>
          <a:off x="1887982" y="946487"/>
          <a:ext cx="4573108" cy="35561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936" y="1664257"/>
            <a:ext cx="1983973" cy="769441"/>
          </a:xfrm>
          <a:prstGeom prst="rect">
            <a:avLst/>
          </a:prstGeom>
          <a:noFill/>
        </p:spPr>
        <p:txBody>
          <a:bodyPr wrap="square" rtlCol="0">
            <a:spAutoFit/>
          </a:bodyPr>
          <a:lstStyle/>
          <a:p>
            <a:pPr algn="just"/>
            <a:r>
              <a:rPr lang="en-US" sz="1100" dirty="0"/>
              <a:t>Require </a:t>
            </a:r>
            <a:r>
              <a:rPr lang="en-US" sz="1100" b="1" dirty="0"/>
              <a:t>all North Carolina employers </a:t>
            </a:r>
            <a:r>
              <a:rPr lang="en-US" sz="1100" dirty="0"/>
              <a:t>to provide a minimum amount of earned, paid sick days for workers</a:t>
            </a:r>
          </a:p>
        </p:txBody>
      </p:sp>
      <p:sp>
        <p:nvSpPr>
          <p:cNvPr id="7" name="Rectangle 6"/>
          <p:cNvSpPr/>
          <p:nvPr/>
        </p:nvSpPr>
        <p:spPr>
          <a:xfrm>
            <a:off x="129201" y="3228144"/>
            <a:ext cx="1886401" cy="938719"/>
          </a:xfrm>
          <a:prstGeom prst="rect">
            <a:avLst/>
          </a:prstGeom>
        </p:spPr>
        <p:txBody>
          <a:bodyPr wrap="square">
            <a:spAutoFit/>
          </a:bodyPr>
          <a:lstStyle/>
          <a:p>
            <a:pPr algn="just"/>
            <a:r>
              <a:rPr lang="en-US" sz="1100" dirty="0"/>
              <a:t>Require </a:t>
            </a:r>
            <a:r>
              <a:rPr lang="en-US" sz="1100" b="1" dirty="0"/>
              <a:t>large employers in North Carolina </a:t>
            </a:r>
            <a:r>
              <a:rPr lang="en-US" sz="1100" dirty="0"/>
              <a:t>to provide a minimum amount of earned, paid sick days for workers </a:t>
            </a:r>
          </a:p>
        </p:txBody>
      </p:sp>
      <p:graphicFrame>
        <p:nvGraphicFramePr>
          <p:cNvPr id="8" name="Table 7">
            <a:extLst>
              <a:ext uri="{FF2B5EF4-FFF2-40B4-BE49-F238E27FC236}">
                <a16:creationId xmlns:a16="http://schemas.microsoft.com/office/drawing/2014/main" id="{C3E20C31-53E4-4B47-82A4-4B680092A802}"/>
              </a:ext>
            </a:extLst>
          </p:cNvPr>
          <p:cNvGraphicFramePr>
            <a:graphicFrameLocks noGrp="1"/>
          </p:cNvGraphicFramePr>
          <p:nvPr>
            <p:extLst>
              <p:ext uri="{D42A27DB-BD31-4B8C-83A1-F6EECF244321}">
                <p14:modId xmlns:p14="http://schemas.microsoft.com/office/powerpoint/2010/main" val="2878764964"/>
              </p:ext>
            </p:extLst>
          </p:nvPr>
        </p:nvGraphicFramePr>
        <p:xfrm>
          <a:off x="5813890" y="996727"/>
          <a:ext cx="3291840" cy="2898068"/>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tblGrid>
              <a:tr h="264157">
                <a:tc>
                  <a:txBody>
                    <a:bodyPr/>
                    <a:lstStyle/>
                    <a:p>
                      <a:pPr algn="ctr"/>
                      <a:r>
                        <a:rPr lang="en-US" sz="1000" b="1" dirty="0">
                          <a:solidFill>
                            <a:schemeClr val="tx1"/>
                          </a:solidFill>
                        </a:rPr>
                        <a:t>Whites</a:t>
                      </a:r>
                    </a:p>
                  </a:txBody>
                  <a:tcPr anchor="b">
                    <a:lnL w="12700" cmpd="sng">
                      <a:noFill/>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African Ameri-cans</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Urban</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Small </a:t>
                      </a:r>
                      <a:br>
                        <a:rPr lang="en-US" sz="1000" b="1" dirty="0">
                          <a:solidFill>
                            <a:schemeClr val="tx1"/>
                          </a:solidFill>
                        </a:rPr>
                      </a:br>
                      <a:r>
                        <a:rPr lang="en-US" sz="1000" b="1" dirty="0">
                          <a:solidFill>
                            <a:schemeClr val="tx1"/>
                          </a:solidFill>
                        </a:rPr>
                        <a:t>town/</a:t>
                      </a:r>
                    </a:p>
                    <a:p>
                      <a:pPr algn="ctr"/>
                      <a:r>
                        <a:rPr lang="en-US" sz="1000" b="1" dirty="0">
                          <a:solidFill>
                            <a:schemeClr val="tx1"/>
                          </a:solidFill>
                        </a:rPr>
                        <a:t>rural</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err="1">
                          <a:solidFill>
                            <a:schemeClr val="tx1"/>
                          </a:solidFill>
                        </a:rPr>
                        <a:t>Unaffil-iated</a:t>
                      </a:r>
                      <a:endParaRPr lang="en-US" sz="1000" b="1" baseline="0" dirty="0">
                        <a:solidFill>
                          <a:schemeClr val="tx1"/>
                        </a:solidFill>
                      </a:endParaRPr>
                    </a:p>
                    <a:p>
                      <a:pPr algn="ctr"/>
                      <a:r>
                        <a:rPr lang="en-US" sz="1000" b="1" baseline="0" dirty="0">
                          <a:solidFill>
                            <a:schemeClr val="tx1"/>
                          </a:solidFill>
                        </a:rPr>
                        <a:t>voters</a:t>
                      </a:r>
                      <a:endParaRPr lang="en-US" sz="1000" b="1" dirty="0">
                        <a:solidFill>
                          <a:schemeClr val="tx1"/>
                        </a:solidFill>
                      </a:endParaRP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0628">
                <a:tc>
                  <a:txBody>
                    <a:bodyPr/>
                    <a:lstStyle/>
                    <a:p>
                      <a:pPr algn="ctr"/>
                      <a:r>
                        <a:rPr lang="en-US" sz="1100" b="0" dirty="0">
                          <a:solidFill>
                            <a:schemeClr val="tx1"/>
                          </a:solidFill>
                        </a:rPr>
                        <a:t>87%</a:t>
                      </a:r>
                    </a:p>
                  </a:txBody>
                  <a:tcPr anchor="b">
                    <a:lnL w="12700" cmpd="sng">
                      <a:noFill/>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91%</a:t>
                      </a:r>
                    </a:p>
                  </a:txBody>
                  <a:tcPr anchor="b">
                    <a:lnL w="12700" cmpd="sng">
                      <a:noFill/>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84%</a:t>
                      </a:r>
                    </a:p>
                  </a:txBody>
                  <a:tcPr anchor="b">
                    <a:lnL w="6350" cap="flat" cmpd="sng" algn="ctr">
                      <a:solidFill>
                        <a:schemeClr val="bg1">
                          <a:lumMod val="50000"/>
                        </a:schemeClr>
                      </a:solidFill>
                      <a:prstDash val="lgDash"/>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89%</a:t>
                      </a:r>
                    </a:p>
                  </a:txBody>
                  <a:tcPr anchor="b">
                    <a:lnL w="12700" cmpd="sng">
                      <a:noFill/>
                    </a:lnL>
                    <a:lnR w="6350" cap="flat" cmpd="sng" algn="ctr">
                      <a:solidFill>
                        <a:schemeClr val="bg1">
                          <a:lumMod val="50000"/>
                        </a:schemeClr>
                      </a:solidFill>
                      <a:prstDash val="lg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85%</a:t>
                      </a:r>
                    </a:p>
                  </a:txBody>
                  <a:tcPr anchor="b">
                    <a:lnL w="6350" cap="flat" cmpd="sng" algn="ctr">
                      <a:solidFill>
                        <a:schemeClr val="bg1">
                          <a:lumMod val="50000"/>
                        </a:schemeClr>
                      </a:solidFill>
                      <a:prstDash val="lgDash"/>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60">
                <a:tc>
                  <a:txBody>
                    <a:bodyPr/>
                    <a:lstStyle/>
                    <a:p>
                      <a:pPr algn="ctr"/>
                      <a:r>
                        <a:rPr lang="en-US" sz="1100" b="0" dirty="0">
                          <a:solidFill>
                            <a:schemeClr val="tx1"/>
                          </a:solidFill>
                        </a:rPr>
                        <a:t>13%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9%</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16%</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11%</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15%</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97280">
                <a:tc>
                  <a:txBody>
                    <a:bodyPr/>
                    <a:lstStyle/>
                    <a:p>
                      <a:pPr algn="ctr"/>
                      <a:r>
                        <a:rPr lang="en-US" sz="1100" b="0" dirty="0">
                          <a:solidFill>
                            <a:schemeClr val="tx1"/>
                          </a:solidFill>
                        </a:rPr>
                        <a:t>85%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92%</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91%</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86%</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83%</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p>
                      <a:pPr algn="ctr"/>
                      <a:r>
                        <a:rPr lang="en-US" sz="1100" b="0" dirty="0">
                          <a:solidFill>
                            <a:schemeClr val="tx1"/>
                          </a:solidFill>
                        </a:rPr>
                        <a:t>15%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8%</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9%</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14%</a:t>
                      </a:r>
                    </a:p>
                  </a:txBody>
                  <a:tcPr anchor="b">
                    <a:lnL w="12700" cmpd="sng">
                      <a:noFill/>
                    </a:lnL>
                    <a:lnR w="6350" cap="flat" cmpd="sng" algn="ctr">
                      <a:solidFill>
                        <a:schemeClr val="bg1">
                          <a:lumMod val="50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100" b="0" dirty="0">
                          <a:solidFill>
                            <a:schemeClr val="tx1"/>
                          </a:solidFill>
                        </a:rPr>
                        <a:t>17%</a:t>
                      </a:r>
                    </a:p>
                  </a:txBody>
                  <a:tcPr anchor="b">
                    <a:lnL w="6350" cap="flat" cmpd="sng" algn="ctr">
                      <a:solidFill>
                        <a:schemeClr val="bg1">
                          <a:lumMod val="50000"/>
                        </a:schemeClr>
                      </a:solid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484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0575-FCD1-48CF-B267-2AD840F5C012}"/>
              </a:ext>
            </a:extLst>
          </p:cNvPr>
          <p:cNvSpPr>
            <a:spLocks noGrp="1"/>
          </p:cNvSpPr>
          <p:nvPr>
            <p:ph type="title"/>
          </p:nvPr>
        </p:nvSpPr>
        <p:spPr>
          <a:xfrm>
            <a:off x="282812" y="12133"/>
            <a:ext cx="8133219" cy="857250"/>
          </a:xfrm>
        </p:spPr>
        <p:txBody>
          <a:bodyPr/>
          <a:lstStyle/>
          <a:p>
            <a:r>
              <a:rPr lang="en-US" dirty="0"/>
              <a:t>Overview of March 2020 Survey Results (</a:t>
            </a:r>
            <a:r>
              <a:rPr lang="en-US" b="0" i="1" dirty="0"/>
              <a:t>cont.</a:t>
            </a:r>
            <a:r>
              <a:rPr lang="en-US" dirty="0"/>
              <a:t>)</a:t>
            </a:r>
          </a:p>
        </p:txBody>
      </p:sp>
      <p:sp>
        <p:nvSpPr>
          <p:cNvPr id="3" name="Content Placeholder 2">
            <a:extLst>
              <a:ext uri="{FF2B5EF4-FFF2-40B4-BE49-F238E27FC236}">
                <a16:creationId xmlns:a16="http://schemas.microsoft.com/office/drawing/2014/main" id="{7277B173-515A-47DB-AEA7-B90A0886441B}"/>
              </a:ext>
            </a:extLst>
          </p:cNvPr>
          <p:cNvSpPr>
            <a:spLocks noGrp="1"/>
          </p:cNvSpPr>
          <p:nvPr>
            <p:ph idx="1"/>
          </p:nvPr>
        </p:nvSpPr>
        <p:spPr>
          <a:xfrm>
            <a:off x="493387" y="723693"/>
            <a:ext cx="8157226" cy="3385566"/>
          </a:xfrm>
        </p:spPr>
        <p:txBody>
          <a:bodyPr/>
          <a:lstStyle/>
          <a:p>
            <a:pPr marL="228600" indent="-228600" algn="just">
              <a:spcBef>
                <a:spcPts val="1200"/>
              </a:spcBef>
              <a:buFont typeface="+mj-lt"/>
              <a:buAutoNum type="arabicPeriod" startAt="4"/>
            </a:pPr>
            <a:r>
              <a:rPr lang="en-US" sz="1200" dirty="0"/>
              <a:t>“Health care” dominated the concerns of NC voters in early March, and will continue to do so, but likely that in addition to costs and access will be a host of new challenges brought by coronavirus; in other words, a health care-focused NC will be even more so. </a:t>
            </a:r>
          </a:p>
          <a:p>
            <a:pPr marL="228600" indent="-228600" algn="just">
              <a:spcBef>
                <a:spcPts val="1200"/>
              </a:spcBef>
              <a:buFont typeface="+mj-lt"/>
              <a:buAutoNum type="arabicPeriod" startAt="4"/>
            </a:pPr>
            <a:r>
              <a:rPr lang="en-US" sz="1200" dirty="0"/>
              <a:t>Even with a fairly optimistic economic outlook across nearly all sectors of North Carolina (Graph #11) in early March, we find that priorities related to wages and income (Graph #12, #13) STILL rate as the most important aspects of having a job; these economic issues will obviously have much more significance in a post-coronavirus economy</a:t>
            </a:r>
          </a:p>
          <a:p>
            <a:pPr marL="228600" indent="-228600" algn="just">
              <a:spcBef>
                <a:spcPts val="1200"/>
              </a:spcBef>
              <a:buFont typeface="+mj-lt"/>
              <a:buAutoNum type="arabicPeriod" startAt="4"/>
            </a:pPr>
            <a:r>
              <a:rPr lang="en-US" sz="1200" dirty="0"/>
              <a:t>There is also similar agreement across North Carolina on the government’s ROLE in addressing core issues of education, equal pay, and healthcare/access to food.  Again, even in pre-coronavirus situation priorities such as “access to food” (Graph #8) generated notable concern (even with positive economic outlook) </a:t>
            </a:r>
          </a:p>
          <a:p>
            <a:pPr marL="228600" indent="-228600" algn="just">
              <a:spcBef>
                <a:spcPts val="1200"/>
              </a:spcBef>
              <a:buFont typeface="+mj-lt"/>
              <a:buAutoNum type="arabicPeriod" startAt="4"/>
            </a:pPr>
            <a:r>
              <a:rPr lang="en-US" sz="1200" dirty="0"/>
              <a:t>When it comes to state tax policy, programs related to K through 12 education (again!), roads, and disaster/emergency response are regarded as most deserving of tax revenue.</a:t>
            </a:r>
          </a:p>
          <a:p>
            <a:pPr marL="228600" indent="-228600" algn="just">
              <a:spcBef>
                <a:spcPts val="1200"/>
              </a:spcBef>
              <a:buFont typeface="+mj-lt"/>
              <a:buAutoNum type="arabicPeriod" startAt="4"/>
            </a:pPr>
            <a:r>
              <a:rPr lang="en-US" sz="1200" dirty="0"/>
              <a:t>Importantly, priorities such as “disaster and emergency response” (Graph #14, Graph #16) already had fairly high salience in the pre-coronavirus world and will likely only grow in importance.</a:t>
            </a:r>
          </a:p>
          <a:p>
            <a:pPr marL="228600" indent="-228600" algn="just">
              <a:spcBef>
                <a:spcPts val="1200"/>
              </a:spcBef>
              <a:buFont typeface="+mj-lt"/>
              <a:buAutoNum type="arabicPeriod" startAt="4"/>
            </a:pPr>
            <a:r>
              <a:rPr lang="en-US" sz="1200" dirty="0"/>
              <a:t>Strongest pro-tax messages focused on CONCRETE items (education, public safety) generate more favorable reactions than IDEOLOGICAL/POLITICAL statements.  But given the new fiscal and economic reality, we will likely see strong ratings for pro-tax messages related to paying for the costs of coronavirus relief and recovery, and perhaps even stronger ratings than the early March survey on WHO bears the burden.</a:t>
            </a:r>
          </a:p>
        </p:txBody>
      </p:sp>
      <p:sp>
        <p:nvSpPr>
          <p:cNvPr id="4" name="Slide Number Placeholder 3">
            <a:extLst>
              <a:ext uri="{FF2B5EF4-FFF2-40B4-BE49-F238E27FC236}">
                <a16:creationId xmlns:a16="http://schemas.microsoft.com/office/drawing/2014/main" id="{26E92633-4D3D-4D17-B8ED-6E8243B4F435}"/>
              </a:ext>
            </a:extLst>
          </p:cNvPr>
          <p:cNvSpPr>
            <a:spLocks noGrp="1"/>
          </p:cNvSpPr>
          <p:nvPr>
            <p:ph type="sldNum" sz="quarter" idx="10"/>
          </p:nvPr>
        </p:nvSpPr>
        <p:spPr/>
        <p:txBody>
          <a:bodyPr/>
          <a:lstStyle/>
          <a:p>
            <a:pPr>
              <a:defRPr/>
            </a:pPr>
            <a:fld id="{92871B65-642A-4956-AD99-54792413B5FD}" type="slidenum">
              <a:rPr lang="en-US" smtClean="0"/>
              <a:pPr>
                <a:defRPr/>
              </a:pPr>
              <a:t>3</a:t>
            </a:fld>
            <a:endParaRPr lang="en-US"/>
          </a:p>
        </p:txBody>
      </p:sp>
    </p:spTree>
    <p:extLst>
      <p:ext uri="{BB962C8B-B14F-4D97-AF65-F5344CB8AC3E}">
        <p14:creationId xmlns:p14="http://schemas.microsoft.com/office/powerpoint/2010/main" val="988009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wide support for overtime pay, and voters agree it would do more GOOD than bad for the state.</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30</a:t>
            </a:fld>
            <a:endParaRPr lang="en-US"/>
          </a:p>
        </p:txBody>
      </p:sp>
      <p:graphicFrame>
        <p:nvGraphicFramePr>
          <p:cNvPr id="5" name="Chart 4"/>
          <p:cNvGraphicFramePr/>
          <p:nvPr>
            <p:extLst>
              <p:ext uri="{D42A27DB-BD31-4B8C-83A1-F6EECF244321}">
                <p14:modId xmlns:p14="http://schemas.microsoft.com/office/powerpoint/2010/main" val="3484099710"/>
              </p:ext>
            </p:extLst>
          </p:nvPr>
        </p:nvGraphicFramePr>
        <p:xfrm>
          <a:off x="254487" y="1642382"/>
          <a:ext cx="3198919" cy="30945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77249" y="3296596"/>
            <a:ext cx="910827" cy="523220"/>
          </a:xfrm>
          <a:prstGeom prst="rect">
            <a:avLst/>
          </a:prstGeom>
          <a:noFill/>
        </p:spPr>
        <p:txBody>
          <a:bodyPr wrap="none" rtlCol="0">
            <a:spAutoFit/>
          </a:bodyPr>
          <a:lstStyle/>
          <a:p>
            <a:r>
              <a:rPr lang="en-US" b="1" dirty="0">
                <a:solidFill>
                  <a:schemeClr val="bg1"/>
                </a:solidFill>
              </a:rPr>
              <a:t>Strongly</a:t>
            </a:r>
            <a:br>
              <a:rPr lang="en-US" b="1" dirty="0">
                <a:solidFill>
                  <a:schemeClr val="bg1"/>
                </a:solidFill>
              </a:rPr>
            </a:br>
            <a:r>
              <a:rPr lang="en-US" b="1" dirty="0">
                <a:solidFill>
                  <a:schemeClr val="bg1"/>
                </a:solidFill>
              </a:rPr>
              <a:t>Support</a:t>
            </a:r>
          </a:p>
        </p:txBody>
      </p:sp>
      <p:sp>
        <p:nvSpPr>
          <p:cNvPr id="7" name="TextBox 6"/>
          <p:cNvSpPr txBox="1"/>
          <p:nvPr/>
        </p:nvSpPr>
        <p:spPr>
          <a:xfrm>
            <a:off x="1103372" y="2112868"/>
            <a:ext cx="849913" cy="307777"/>
          </a:xfrm>
          <a:prstGeom prst="rect">
            <a:avLst/>
          </a:prstGeom>
          <a:noFill/>
        </p:spPr>
        <p:txBody>
          <a:bodyPr wrap="none" rtlCol="0">
            <a:spAutoFit/>
          </a:bodyPr>
          <a:lstStyle/>
          <a:p>
            <a:r>
              <a:rPr lang="en-US" b="1" dirty="0">
                <a:solidFill>
                  <a:schemeClr val="bg1"/>
                </a:solidFill>
              </a:rPr>
              <a:t>Oppose</a:t>
            </a:r>
          </a:p>
        </p:txBody>
      </p:sp>
      <p:sp>
        <p:nvSpPr>
          <p:cNvPr id="8" name="TextBox 7"/>
          <p:cNvSpPr txBox="1"/>
          <p:nvPr/>
        </p:nvSpPr>
        <p:spPr>
          <a:xfrm>
            <a:off x="208243" y="1024151"/>
            <a:ext cx="3307316" cy="523220"/>
          </a:xfrm>
          <a:prstGeom prst="rect">
            <a:avLst/>
          </a:prstGeom>
          <a:noFill/>
        </p:spPr>
        <p:txBody>
          <a:bodyPr wrap="none" rtlCol="0">
            <a:spAutoFit/>
          </a:bodyPr>
          <a:lstStyle/>
          <a:p>
            <a:r>
              <a:rPr lang="en-US" i="1" dirty="0"/>
              <a:t>Support for Guaranteed Overtime Pay </a:t>
            </a:r>
            <a:br>
              <a:rPr lang="en-US" i="1" dirty="0"/>
            </a:br>
            <a:r>
              <a:rPr lang="en-US" i="1" dirty="0"/>
              <a:t>for Those Who Work 40 </a:t>
            </a:r>
            <a:r>
              <a:rPr lang="en-US" i="1" dirty="0" err="1"/>
              <a:t>Hrs</a:t>
            </a:r>
            <a:r>
              <a:rPr lang="en-US" i="1" dirty="0"/>
              <a:t>/Week</a:t>
            </a:r>
          </a:p>
        </p:txBody>
      </p:sp>
      <p:sp>
        <p:nvSpPr>
          <p:cNvPr id="9" name="TextBox 8"/>
          <p:cNvSpPr txBox="1"/>
          <p:nvPr/>
        </p:nvSpPr>
        <p:spPr>
          <a:xfrm>
            <a:off x="466811" y="3048324"/>
            <a:ext cx="1080745" cy="523220"/>
          </a:xfrm>
          <a:prstGeom prst="rect">
            <a:avLst/>
          </a:prstGeom>
          <a:noFill/>
        </p:spPr>
        <p:txBody>
          <a:bodyPr wrap="none" rtlCol="0">
            <a:spAutoFit/>
          </a:bodyPr>
          <a:lstStyle/>
          <a:p>
            <a:r>
              <a:rPr lang="en-US" b="1" dirty="0">
                <a:solidFill>
                  <a:schemeClr val="bg1"/>
                </a:solidFill>
              </a:rPr>
              <a:t>Somewhat</a:t>
            </a:r>
            <a:br>
              <a:rPr lang="en-US" b="1" dirty="0">
                <a:solidFill>
                  <a:schemeClr val="bg1"/>
                </a:solidFill>
              </a:rPr>
            </a:br>
            <a:r>
              <a:rPr lang="en-US" b="1" dirty="0">
                <a:solidFill>
                  <a:schemeClr val="bg1"/>
                </a:solidFill>
              </a:rPr>
              <a:t>Support</a:t>
            </a:r>
          </a:p>
        </p:txBody>
      </p:sp>
      <p:sp>
        <p:nvSpPr>
          <p:cNvPr id="10" name="Right Brace 9"/>
          <p:cNvSpPr/>
          <p:nvPr/>
        </p:nvSpPr>
        <p:spPr bwMode="auto">
          <a:xfrm>
            <a:off x="3175936" y="1873184"/>
            <a:ext cx="339623" cy="261003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1" name="TextBox 10"/>
          <p:cNvSpPr txBox="1"/>
          <p:nvPr/>
        </p:nvSpPr>
        <p:spPr>
          <a:xfrm>
            <a:off x="3447754" y="2916591"/>
            <a:ext cx="870751" cy="523220"/>
          </a:xfrm>
          <a:prstGeom prst="rect">
            <a:avLst/>
          </a:prstGeom>
          <a:noFill/>
        </p:spPr>
        <p:txBody>
          <a:bodyPr wrap="none" rtlCol="0">
            <a:spAutoFit/>
          </a:bodyPr>
          <a:lstStyle/>
          <a:p>
            <a:r>
              <a:rPr lang="en-US" b="1" dirty="0"/>
              <a:t>90%</a:t>
            </a:r>
          </a:p>
          <a:p>
            <a:r>
              <a:rPr lang="en-US" b="1" dirty="0"/>
              <a:t>Support</a:t>
            </a:r>
          </a:p>
        </p:txBody>
      </p:sp>
      <p:sp>
        <p:nvSpPr>
          <p:cNvPr id="12" name="Rectangle 11"/>
          <p:cNvSpPr/>
          <p:nvPr/>
        </p:nvSpPr>
        <p:spPr>
          <a:xfrm>
            <a:off x="4389529" y="1057665"/>
            <a:ext cx="4572000" cy="523220"/>
          </a:xfrm>
          <a:prstGeom prst="rect">
            <a:avLst/>
          </a:prstGeom>
        </p:spPr>
        <p:txBody>
          <a:bodyPr>
            <a:spAutoFit/>
          </a:bodyPr>
          <a:lstStyle/>
          <a:p>
            <a:r>
              <a:rPr lang="en-US" i="1" dirty="0">
                <a:solidFill>
                  <a:schemeClr val="bg2"/>
                </a:solidFill>
              </a:rPr>
              <a:t>Please select the statement that comes </a:t>
            </a:r>
          </a:p>
          <a:p>
            <a:r>
              <a:rPr lang="en-US" i="1" dirty="0">
                <a:solidFill>
                  <a:schemeClr val="bg2"/>
                </a:solidFill>
              </a:rPr>
              <a:t>closest to your personal opinion.</a:t>
            </a:r>
          </a:p>
        </p:txBody>
      </p:sp>
      <p:graphicFrame>
        <p:nvGraphicFramePr>
          <p:cNvPr id="13" name="Table 12"/>
          <p:cNvGraphicFramePr>
            <a:graphicFrameLocks noGrp="1"/>
          </p:cNvGraphicFramePr>
          <p:nvPr>
            <p:extLst>
              <p:ext uri="{D42A27DB-BD31-4B8C-83A1-F6EECF244321}">
                <p14:modId xmlns:p14="http://schemas.microsoft.com/office/powerpoint/2010/main" val="813854972"/>
              </p:ext>
            </p:extLst>
          </p:nvPr>
        </p:nvGraphicFramePr>
        <p:xfrm>
          <a:off x="4551306" y="1837060"/>
          <a:ext cx="4410223" cy="2176811"/>
        </p:xfrm>
        <a:graphic>
          <a:graphicData uri="http://schemas.openxmlformats.org/drawingml/2006/table">
            <a:tbl>
              <a:tblPr firstRow="1" bandRow="1">
                <a:tableStyleId>{5C22544A-7EE6-4342-B048-85BDC9FD1C3A}</a:tableStyleId>
              </a:tblPr>
              <a:tblGrid>
                <a:gridCol w="3695308">
                  <a:extLst>
                    <a:ext uri="{9D8B030D-6E8A-4147-A177-3AD203B41FA5}">
                      <a16:colId xmlns:a16="http://schemas.microsoft.com/office/drawing/2014/main" val="20000"/>
                    </a:ext>
                  </a:extLst>
                </a:gridCol>
                <a:gridCol w="714915">
                  <a:extLst>
                    <a:ext uri="{9D8B030D-6E8A-4147-A177-3AD203B41FA5}">
                      <a16:colId xmlns:a16="http://schemas.microsoft.com/office/drawing/2014/main" val="20001"/>
                    </a:ext>
                  </a:extLst>
                </a:gridCol>
              </a:tblGrid>
              <a:tr h="1079531">
                <a:tc>
                  <a:txBody>
                    <a:bodyPr/>
                    <a:lstStyle/>
                    <a:p>
                      <a:pPr marL="0" marR="0" algn="just" hangingPunct="0">
                        <a:spcBef>
                          <a:spcPts val="200"/>
                        </a:spcBef>
                        <a:spcAft>
                          <a:spcPts val="200"/>
                        </a:spcAft>
                        <a:tabLst>
                          <a:tab pos="4572000" algn="r"/>
                          <a:tab pos="5943600" algn="r"/>
                          <a:tab pos="2924175" algn="r"/>
                        </a:tabLst>
                      </a:pPr>
                      <a:r>
                        <a:rPr lang="en-US" sz="1200" b="0" kern="1200" dirty="0">
                          <a:solidFill>
                            <a:schemeClr val="dk1"/>
                          </a:solidFill>
                          <a:effectLst/>
                          <a:latin typeface="Arial"/>
                          <a:ea typeface="Times New Roman"/>
                          <a:cs typeface="Times New Roman"/>
                        </a:rPr>
                        <a:t>Expanding the threshold for overtime protections in North Carolina to include more salaried workers will </a:t>
                      </a:r>
                      <a:r>
                        <a:rPr lang="en-US" sz="1200" b="1" kern="1200" dirty="0">
                          <a:solidFill>
                            <a:schemeClr val="dk1"/>
                          </a:solidFill>
                          <a:effectLst/>
                          <a:latin typeface="Arial"/>
                          <a:ea typeface="Times New Roman"/>
                          <a:cs typeface="Times New Roman"/>
                        </a:rPr>
                        <a:t>help grow the middle class, improve local economies, and increase the quality of life for all North Carolinians.</a:t>
                      </a:r>
                      <a:r>
                        <a:rPr lang="en-US" sz="1200" b="0" kern="1200" dirty="0">
                          <a:solidFill>
                            <a:schemeClr val="dk1"/>
                          </a:solidFill>
                          <a:effectLst/>
                          <a:latin typeface="Arial"/>
                          <a:ea typeface="Times New Roman"/>
                          <a:cs typeface="Times New Roman"/>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hangingPunct="0">
                        <a:spcBef>
                          <a:spcPts val="200"/>
                        </a:spcBef>
                        <a:spcAft>
                          <a:spcPts val="200"/>
                        </a:spcAft>
                        <a:tabLst>
                          <a:tab pos="4572000" algn="r"/>
                          <a:tab pos="5943600" algn="r"/>
                          <a:tab pos="457200" algn="l"/>
                        </a:tabLst>
                      </a:pPr>
                      <a:r>
                        <a:rPr lang="en-US" sz="2000" kern="1200" dirty="0">
                          <a:solidFill>
                            <a:schemeClr val="accent1"/>
                          </a:solidFill>
                          <a:effectLst/>
                          <a:latin typeface="Arial"/>
                          <a:ea typeface="Times New Roman"/>
                          <a:cs typeface="Times New Roman"/>
                        </a:rPr>
                        <a:t>76%</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1079531">
                <a:tc>
                  <a:txBody>
                    <a:bodyPr/>
                    <a:lstStyle/>
                    <a:p>
                      <a:pPr marL="0" marR="0" algn="just" hangingPunct="0">
                        <a:spcBef>
                          <a:spcPts val="200"/>
                        </a:spcBef>
                        <a:spcAft>
                          <a:spcPts val="200"/>
                        </a:spcAft>
                        <a:tabLst>
                          <a:tab pos="4572000" algn="r"/>
                          <a:tab pos="5943600" algn="r"/>
                          <a:tab pos="2924175" algn="r"/>
                        </a:tabLst>
                      </a:pPr>
                      <a:r>
                        <a:rPr lang="en-US" sz="1200" b="0" kern="1200" dirty="0">
                          <a:solidFill>
                            <a:schemeClr val="dk1"/>
                          </a:solidFill>
                          <a:effectLst/>
                          <a:latin typeface="Arial"/>
                          <a:ea typeface="Times New Roman"/>
                          <a:cs typeface="Times New Roman"/>
                        </a:rPr>
                        <a:t>Expanding the threshold for overtime protections in North Carolina to include more salaried workers will have </a:t>
                      </a:r>
                      <a:r>
                        <a:rPr lang="en-US" sz="1200" b="1" kern="1200" dirty="0">
                          <a:solidFill>
                            <a:schemeClr val="dk1"/>
                          </a:solidFill>
                          <a:effectLst/>
                          <a:latin typeface="Arial"/>
                          <a:ea typeface="Times New Roman"/>
                          <a:cs typeface="Times New Roman"/>
                        </a:rPr>
                        <a:t>devastating consequences for North Carolina’s fragile economy by forcing companies to pay extra to workers for additional hours worked.</a:t>
                      </a:r>
                      <a:r>
                        <a:rPr lang="en-US" sz="1200" b="0" kern="1200" dirty="0">
                          <a:solidFill>
                            <a:schemeClr val="dk1"/>
                          </a:solidFill>
                          <a:effectLst/>
                          <a:latin typeface="Arial"/>
                          <a:ea typeface="Times New Roman"/>
                          <a:cs typeface="Times New Roman"/>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hangingPunct="0">
                        <a:spcBef>
                          <a:spcPts val="200"/>
                        </a:spcBef>
                        <a:spcAft>
                          <a:spcPts val="200"/>
                        </a:spcAft>
                        <a:tabLst>
                          <a:tab pos="4572000" algn="r"/>
                          <a:tab pos="5943600" algn="r"/>
                          <a:tab pos="457200" algn="l"/>
                        </a:tabLst>
                      </a:pPr>
                      <a:r>
                        <a:rPr lang="en-US" sz="2000" b="1" kern="1200" dirty="0">
                          <a:solidFill>
                            <a:schemeClr val="accent4"/>
                          </a:solidFill>
                          <a:effectLst/>
                          <a:latin typeface="Arial"/>
                          <a:ea typeface="Times New Roman"/>
                          <a:cs typeface="Times New Roman"/>
                        </a:rPr>
                        <a:t>24%</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15" name="Straight Connector 14"/>
          <p:cNvCxnSpPr/>
          <p:nvPr/>
        </p:nvCxnSpPr>
        <p:spPr bwMode="auto">
          <a:xfrm>
            <a:off x="4318505" y="1136342"/>
            <a:ext cx="0" cy="36576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411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239E3893-D462-45AB-AD7A-9626290E9AC7}"/>
              </a:ext>
            </a:extLst>
          </p:cNvPr>
          <p:cNvGraphicFramePr/>
          <p:nvPr>
            <p:extLst>
              <p:ext uri="{D42A27DB-BD31-4B8C-83A1-F6EECF244321}">
                <p14:modId xmlns:p14="http://schemas.microsoft.com/office/powerpoint/2010/main" val="868813987"/>
              </p:ext>
            </p:extLst>
          </p:nvPr>
        </p:nvGraphicFramePr>
        <p:xfrm>
          <a:off x="475129" y="946487"/>
          <a:ext cx="5919529" cy="37967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Reactions to Statements about Guaranteed Overtime Pay</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31</a:t>
            </a:fld>
            <a:endParaRPr lang="en-US"/>
          </a:p>
        </p:txBody>
      </p:sp>
      <p:sp>
        <p:nvSpPr>
          <p:cNvPr id="6" name="Rectangle 5"/>
          <p:cNvSpPr/>
          <p:nvPr/>
        </p:nvSpPr>
        <p:spPr>
          <a:xfrm>
            <a:off x="174814" y="1452037"/>
            <a:ext cx="5402021" cy="1015663"/>
          </a:xfrm>
          <a:prstGeom prst="rect">
            <a:avLst/>
          </a:prstGeom>
        </p:spPr>
        <p:txBody>
          <a:bodyPr wrap="square">
            <a:spAutoFit/>
          </a:bodyPr>
          <a:lstStyle/>
          <a:p>
            <a:pPr algn="l"/>
            <a:r>
              <a:rPr lang="en-US" sz="1200" dirty="0"/>
              <a:t>No matter our differences, most of us want pretty similar things and want to be treated fairly.  When big businesses rig the rules so that they can force workers to work 10, 20, or more hours without compensation, that’s not fair.  Big corporations are doing fine, but North Carolinians are struggling to make ends meet.  It’s time to update overtime protections.</a:t>
            </a:r>
          </a:p>
        </p:txBody>
      </p:sp>
      <p:sp>
        <p:nvSpPr>
          <p:cNvPr id="7" name="Rectangle 6"/>
          <p:cNvSpPr/>
          <p:nvPr/>
        </p:nvSpPr>
        <p:spPr>
          <a:xfrm>
            <a:off x="174814" y="3190142"/>
            <a:ext cx="5402020" cy="830997"/>
          </a:xfrm>
          <a:prstGeom prst="rect">
            <a:avLst/>
          </a:prstGeom>
        </p:spPr>
        <p:txBody>
          <a:bodyPr wrap="square">
            <a:spAutoFit/>
          </a:bodyPr>
          <a:lstStyle/>
          <a:p>
            <a:pPr algn="l"/>
            <a:r>
              <a:rPr lang="en-US" sz="1200" dirty="0"/>
              <a:t>Wealthy special interests have rigged the rules to make it hard for workers to get ahead. These big companies force workers to work 50, 60, or even more hours a week, but don’t compensate for the extra time.  Working people, whether white, Black or brown, deserve to get paid for their work.</a:t>
            </a:r>
          </a:p>
        </p:txBody>
      </p:sp>
      <p:sp>
        <p:nvSpPr>
          <p:cNvPr id="8" name="TextBox 7"/>
          <p:cNvSpPr txBox="1"/>
          <p:nvPr/>
        </p:nvSpPr>
        <p:spPr>
          <a:xfrm>
            <a:off x="4732773" y="2472565"/>
            <a:ext cx="543739" cy="307777"/>
          </a:xfrm>
          <a:prstGeom prst="rect">
            <a:avLst/>
          </a:prstGeom>
          <a:noFill/>
        </p:spPr>
        <p:txBody>
          <a:bodyPr wrap="none" rtlCol="0">
            <a:spAutoFit/>
          </a:bodyPr>
          <a:lstStyle/>
          <a:p>
            <a:r>
              <a:rPr lang="en-US" b="1" dirty="0"/>
              <a:t>87%</a:t>
            </a:r>
          </a:p>
        </p:txBody>
      </p:sp>
      <p:sp>
        <p:nvSpPr>
          <p:cNvPr id="18" name="TextBox 17">
            <a:extLst>
              <a:ext uri="{FF2B5EF4-FFF2-40B4-BE49-F238E27FC236}">
                <a16:creationId xmlns:a16="http://schemas.microsoft.com/office/drawing/2014/main" id="{A6A95DCC-2FB8-49DA-9CFF-F30693BCE0CB}"/>
              </a:ext>
            </a:extLst>
          </p:cNvPr>
          <p:cNvSpPr txBox="1"/>
          <p:nvPr/>
        </p:nvSpPr>
        <p:spPr>
          <a:xfrm>
            <a:off x="4277172" y="4004584"/>
            <a:ext cx="543739" cy="307777"/>
          </a:xfrm>
          <a:prstGeom prst="rect">
            <a:avLst/>
          </a:prstGeom>
          <a:noFill/>
        </p:spPr>
        <p:txBody>
          <a:bodyPr wrap="none" rtlCol="0">
            <a:spAutoFit/>
          </a:bodyPr>
          <a:lstStyle/>
          <a:p>
            <a:r>
              <a:rPr lang="en-US" b="1" dirty="0"/>
              <a:t>78%</a:t>
            </a:r>
          </a:p>
        </p:txBody>
      </p:sp>
      <p:graphicFrame>
        <p:nvGraphicFramePr>
          <p:cNvPr id="19" name="Table 18">
            <a:extLst>
              <a:ext uri="{FF2B5EF4-FFF2-40B4-BE49-F238E27FC236}">
                <a16:creationId xmlns:a16="http://schemas.microsoft.com/office/drawing/2014/main" id="{EAE4BC3B-1C45-4302-88A7-40874A0ACE8E}"/>
              </a:ext>
            </a:extLst>
          </p:cNvPr>
          <p:cNvGraphicFramePr>
            <a:graphicFrameLocks noGrp="1"/>
          </p:cNvGraphicFramePr>
          <p:nvPr>
            <p:extLst>
              <p:ext uri="{D42A27DB-BD31-4B8C-83A1-F6EECF244321}">
                <p14:modId xmlns:p14="http://schemas.microsoft.com/office/powerpoint/2010/main" val="501136100"/>
              </p:ext>
            </p:extLst>
          </p:nvPr>
        </p:nvGraphicFramePr>
        <p:xfrm>
          <a:off x="6508465" y="1228348"/>
          <a:ext cx="2460721" cy="14630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449041">
                  <a:extLst>
                    <a:ext uri="{9D8B030D-6E8A-4147-A177-3AD203B41FA5}">
                      <a16:colId xmlns:a16="http://schemas.microsoft.com/office/drawing/2014/main" val="20001"/>
                    </a:ext>
                  </a:extLst>
                </a:gridCol>
              </a:tblGrid>
              <a:tr h="230670">
                <a:tc gridSpan="2">
                  <a:txBody>
                    <a:bodyPr/>
                    <a:lstStyle/>
                    <a:p>
                      <a:pPr algn="ctr"/>
                      <a:r>
                        <a:rPr lang="en-US" sz="1000" b="1" i="1" dirty="0">
                          <a:solidFill>
                            <a:schemeClr val="bg1"/>
                          </a:solidFill>
                        </a:rPr>
                        <a:t>Strong Reason to Support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hMerge="1">
                  <a:txBody>
                    <a:bodyPr/>
                    <a:lstStyle/>
                    <a:p>
                      <a:endParaRPr lang="en-US" sz="900" b="0" i="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670">
                <a:tc>
                  <a:txBody>
                    <a:bodyPr/>
                    <a:lstStyle/>
                    <a:p>
                      <a:r>
                        <a:rPr lang="en-US" sz="1000" b="0" dirty="0">
                          <a:solidFill>
                            <a:schemeClr val="tx1"/>
                          </a:solidFill>
                        </a:rPr>
                        <a:t>African</a:t>
                      </a:r>
                      <a:r>
                        <a:rPr lang="en-US" sz="1000" b="0" baseline="0" dirty="0">
                          <a:solidFill>
                            <a:schemeClr val="tx1"/>
                          </a:solidFill>
                        </a:rPr>
                        <a:t> </a:t>
                      </a:r>
                      <a:r>
                        <a:rPr lang="en-US" sz="1000" b="0" dirty="0">
                          <a:solidFill>
                            <a:schemeClr val="tx1"/>
                          </a:solidFill>
                        </a:rPr>
                        <a:t>Americans</a:t>
                      </a:r>
                    </a:p>
                  </a:txBody>
                  <a:tcPr>
                    <a:lnL w="12700" cap="flat" cmpd="sng" algn="ctr">
                      <a:solidFill>
                        <a:schemeClr val="bg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rPr>
                        <a:t>71%</a:t>
                      </a:r>
                    </a:p>
                  </a:txBody>
                  <a:tcPr>
                    <a:lnL w="12700" cmpd="sng">
                      <a:noFill/>
                    </a:lnL>
                    <a:lnR w="12700"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670">
                <a:tc>
                  <a:txBody>
                    <a:bodyPr/>
                    <a:lstStyle/>
                    <a:p>
                      <a:r>
                        <a:rPr lang="en-US" sz="1000" b="0" dirty="0">
                          <a:solidFill>
                            <a:schemeClr val="tx1"/>
                          </a:solidFill>
                        </a:rPr>
                        <a:t>White</a:t>
                      </a:r>
                      <a:r>
                        <a:rPr lang="en-US" sz="1000" b="0" baseline="0" dirty="0">
                          <a:solidFill>
                            <a:schemeClr val="tx1"/>
                          </a:solidFill>
                        </a:rPr>
                        <a:t> men non-college grads</a:t>
                      </a:r>
                      <a:endParaRPr lang="en-US" sz="1000" b="0" dirty="0">
                        <a:solidFill>
                          <a:schemeClr val="tx1"/>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rPr>
                        <a:t>48%</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670">
                <a:tc>
                  <a:txBody>
                    <a:bodyPr/>
                    <a:lstStyle/>
                    <a:p>
                      <a:r>
                        <a:rPr lang="en-US" sz="1000" b="0" dirty="0">
                          <a:solidFill>
                            <a:schemeClr val="tx1"/>
                          </a:solidFill>
                        </a:rPr>
                        <a:t>White</a:t>
                      </a:r>
                      <a:r>
                        <a:rPr lang="en-US" sz="1000" b="0" baseline="0" dirty="0">
                          <a:solidFill>
                            <a:schemeClr val="tx1"/>
                          </a:solidFill>
                        </a:rPr>
                        <a:t> men college grads</a:t>
                      </a:r>
                      <a:endParaRPr lang="en-US" sz="1000" b="0" dirty="0">
                        <a:solidFill>
                          <a:schemeClr val="tx1"/>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rPr>
                        <a:t>44%</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670">
                <a:tc>
                  <a:txBody>
                    <a:bodyPr/>
                    <a:lstStyle/>
                    <a:p>
                      <a:r>
                        <a:rPr lang="en-US" sz="1000" b="0" dirty="0">
                          <a:solidFill>
                            <a:schemeClr val="tx1"/>
                          </a:solidFill>
                        </a:rPr>
                        <a:t>White</a:t>
                      </a:r>
                      <a:r>
                        <a:rPr lang="en-US" sz="1000" b="0" baseline="0" dirty="0">
                          <a:solidFill>
                            <a:schemeClr val="tx1"/>
                          </a:solidFill>
                        </a:rPr>
                        <a:t> women non-college grads</a:t>
                      </a:r>
                      <a:endParaRPr lang="en-US" sz="1000" b="0" dirty="0">
                        <a:solidFill>
                          <a:schemeClr val="tx1"/>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dirty="0">
                          <a:solidFill>
                            <a:schemeClr val="tx1"/>
                          </a:solidFill>
                        </a:rPr>
                        <a:t>61%</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670">
                <a:tc>
                  <a:txBody>
                    <a:bodyPr/>
                    <a:lstStyle/>
                    <a:p>
                      <a:r>
                        <a:rPr lang="en-US" sz="1000" b="0" dirty="0">
                          <a:solidFill>
                            <a:schemeClr val="tx1"/>
                          </a:solidFill>
                        </a:rPr>
                        <a:t>White</a:t>
                      </a:r>
                      <a:r>
                        <a:rPr lang="en-US" sz="1000" b="0" baseline="0" dirty="0">
                          <a:solidFill>
                            <a:schemeClr val="tx1"/>
                          </a:solidFill>
                        </a:rPr>
                        <a:t> women college grads</a:t>
                      </a:r>
                      <a:endParaRPr lang="en-US" sz="1000" b="0" dirty="0">
                        <a:solidFill>
                          <a:schemeClr val="tx1"/>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51%</a:t>
                      </a: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21" name="Table 20">
            <a:extLst>
              <a:ext uri="{FF2B5EF4-FFF2-40B4-BE49-F238E27FC236}">
                <a16:creationId xmlns:a16="http://schemas.microsoft.com/office/drawing/2014/main" id="{362E2A3E-0F69-4B1E-9B55-91778C5339D9}"/>
              </a:ext>
            </a:extLst>
          </p:cNvPr>
          <p:cNvGraphicFramePr>
            <a:graphicFrameLocks noGrp="1"/>
          </p:cNvGraphicFramePr>
          <p:nvPr>
            <p:extLst>
              <p:ext uri="{D42A27DB-BD31-4B8C-83A1-F6EECF244321}">
                <p14:modId xmlns:p14="http://schemas.microsoft.com/office/powerpoint/2010/main" val="3702111043"/>
              </p:ext>
            </p:extLst>
          </p:nvPr>
        </p:nvGraphicFramePr>
        <p:xfrm>
          <a:off x="6508464" y="3060816"/>
          <a:ext cx="2460721" cy="14630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449041">
                  <a:extLst>
                    <a:ext uri="{9D8B030D-6E8A-4147-A177-3AD203B41FA5}">
                      <a16:colId xmlns:a16="http://schemas.microsoft.com/office/drawing/2014/main" val="20001"/>
                    </a:ext>
                  </a:extLst>
                </a:gridCol>
              </a:tblGrid>
              <a:tr h="230670">
                <a:tc gridSpan="2">
                  <a:txBody>
                    <a:bodyPr/>
                    <a:lstStyle/>
                    <a:p>
                      <a:pPr algn="ctr"/>
                      <a:r>
                        <a:rPr lang="en-US" sz="1000" b="1" i="1" dirty="0">
                          <a:solidFill>
                            <a:schemeClr val="bg1"/>
                          </a:solidFill>
                        </a:rPr>
                        <a:t>Strong Reason to Support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hMerge="1">
                  <a:txBody>
                    <a:bodyPr/>
                    <a:lstStyle/>
                    <a:p>
                      <a:endParaRPr lang="en-US" sz="900" b="0" i="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670">
                <a:tc>
                  <a:txBody>
                    <a:bodyPr/>
                    <a:lstStyle/>
                    <a:p>
                      <a:r>
                        <a:rPr lang="en-US" sz="1000" b="0" dirty="0">
                          <a:solidFill>
                            <a:schemeClr val="tx1"/>
                          </a:solidFill>
                        </a:rPr>
                        <a:t>African</a:t>
                      </a:r>
                      <a:r>
                        <a:rPr lang="en-US" sz="1000" b="0" baseline="0" dirty="0">
                          <a:solidFill>
                            <a:schemeClr val="tx1"/>
                          </a:solidFill>
                        </a:rPr>
                        <a:t> </a:t>
                      </a:r>
                      <a:r>
                        <a:rPr lang="en-US" sz="1000" b="0" dirty="0">
                          <a:solidFill>
                            <a:schemeClr val="tx1"/>
                          </a:solidFill>
                        </a:rPr>
                        <a:t>Americans</a:t>
                      </a:r>
                    </a:p>
                  </a:txBody>
                  <a:tcPr>
                    <a:lnL w="12700" cap="flat" cmpd="sng" algn="ctr">
                      <a:solidFill>
                        <a:schemeClr val="bg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000" b="0" kern="1200" dirty="0">
                          <a:solidFill>
                            <a:schemeClr val="tx1"/>
                          </a:solidFill>
                          <a:latin typeface="+mn-lt"/>
                          <a:ea typeface="+mn-ea"/>
                          <a:cs typeface="+mn-cs"/>
                        </a:rPr>
                        <a:t>66%</a:t>
                      </a:r>
                    </a:p>
                  </a:txBody>
                  <a:tcPr>
                    <a:lnL w="12700" cmpd="sng">
                      <a:noFill/>
                    </a:lnL>
                    <a:lnR w="12700"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670">
                <a:tc>
                  <a:txBody>
                    <a:bodyPr/>
                    <a:lstStyle/>
                    <a:p>
                      <a:r>
                        <a:rPr lang="en-US" sz="1000" b="0" dirty="0">
                          <a:solidFill>
                            <a:schemeClr val="tx1"/>
                          </a:solidFill>
                        </a:rPr>
                        <a:t>White</a:t>
                      </a:r>
                      <a:r>
                        <a:rPr lang="en-US" sz="1000" b="0" baseline="0" dirty="0">
                          <a:solidFill>
                            <a:schemeClr val="tx1"/>
                          </a:solidFill>
                        </a:rPr>
                        <a:t> men non-college grads</a:t>
                      </a:r>
                      <a:endParaRPr lang="en-US" sz="1000" b="0" dirty="0">
                        <a:solidFill>
                          <a:schemeClr val="tx1"/>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000" b="0" kern="1200" dirty="0">
                          <a:solidFill>
                            <a:schemeClr val="tx1"/>
                          </a:solidFill>
                          <a:latin typeface="+mn-lt"/>
                          <a:ea typeface="+mn-ea"/>
                          <a:cs typeface="+mn-cs"/>
                        </a:rPr>
                        <a:t>55%</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670">
                <a:tc>
                  <a:txBody>
                    <a:bodyPr/>
                    <a:lstStyle/>
                    <a:p>
                      <a:r>
                        <a:rPr lang="en-US" sz="1000" b="0" dirty="0">
                          <a:solidFill>
                            <a:schemeClr val="tx1"/>
                          </a:solidFill>
                        </a:rPr>
                        <a:t>White</a:t>
                      </a:r>
                      <a:r>
                        <a:rPr lang="en-US" sz="1000" b="0" baseline="0" dirty="0">
                          <a:solidFill>
                            <a:schemeClr val="tx1"/>
                          </a:solidFill>
                        </a:rPr>
                        <a:t> men college grads</a:t>
                      </a:r>
                      <a:endParaRPr lang="en-US" sz="1000" b="0" dirty="0">
                        <a:solidFill>
                          <a:schemeClr val="tx1"/>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000" b="0" kern="1200" dirty="0">
                          <a:solidFill>
                            <a:schemeClr val="tx1"/>
                          </a:solidFill>
                          <a:latin typeface="+mn-lt"/>
                          <a:ea typeface="+mn-ea"/>
                          <a:cs typeface="+mn-cs"/>
                        </a:rPr>
                        <a:t>36%</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670">
                <a:tc>
                  <a:txBody>
                    <a:bodyPr/>
                    <a:lstStyle/>
                    <a:p>
                      <a:r>
                        <a:rPr lang="en-US" sz="1000" b="0" dirty="0">
                          <a:solidFill>
                            <a:schemeClr val="tx1"/>
                          </a:solidFill>
                        </a:rPr>
                        <a:t>White</a:t>
                      </a:r>
                      <a:r>
                        <a:rPr lang="en-US" sz="1000" b="0" baseline="0" dirty="0">
                          <a:solidFill>
                            <a:schemeClr val="tx1"/>
                          </a:solidFill>
                        </a:rPr>
                        <a:t> women non-college grads</a:t>
                      </a:r>
                      <a:endParaRPr lang="en-US" sz="1000" b="0" dirty="0">
                        <a:solidFill>
                          <a:schemeClr val="tx1"/>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000" b="0" kern="1200" dirty="0">
                          <a:solidFill>
                            <a:schemeClr val="tx1"/>
                          </a:solidFill>
                          <a:latin typeface="+mn-lt"/>
                          <a:ea typeface="+mn-ea"/>
                          <a:cs typeface="+mn-cs"/>
                        </a:rPr>
                        <a:t>55%</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670">
                <a:tc>
                  <a:txBody>
                    <a:bodyPr/>
                    <a:lstStyle/>
                    <a:p>
                      <a:r>
                        <a:rPr lang="en-US" sz="1000" b="0" dirty="0">
                          <a:solidFill>
                            <a:schemeClr val="tx1"/>
                          </a:solidFill>
                        </a:rPr>
                        <a:t>White</a:t>
                      </a:r>
                      <a:r>
                        <a:rPr lang="en-US" sz="1000" b="0" baseline="0" dirty="0">
                          <a:solidFill>
                            <a:schemeClr val="tx1"/>
                          </a:solidFill>
                        </a:rPr>
                        <a:t> women college grads</a:t>
                      </a:r>
                      <a:endParaRPr lang="en-US" sz="1000" b="0" dirty="0">
                        <a:solidFill>
                          <a:schemeClr val="tx1"/>
                        </a:solidFill>
                      </a:endParaRP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000" b="0" kern="1200" dirty="0">
                          <a:solidFill>
                            <a:schemeClr val="tx1"/>
                          </a:solidFill>
                          <a:latin typeface="+mn-lt"/>
                          <a:ea typeface="+mn-ea"/>
                          <a:cs typeface="+mn-cs"/>
                        </a:rPr>
                        <a:t>47%</a:t>
                      </a: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4533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77" y="0"/>
            <a:ext cx="8133219" cy="857250"/>
          </a:xfrm>
        </p:spPr>
        <p:txBody>
          <a:bodyPr/>
          <a:lstStyle/>
          <a:p>
            <a:r>
              <a:rPr lang="en-US" dirty="0"/>
              <a:t>Voters remain unfavorable toward gerrymandering.</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32</a:t>
            </a:fld>
            <a:endParaRPr lang="en-US"/>
          </a:p>
        </p:txBody>
      </p:sp>
      <p:sp>
        <p:nvSpPr>
          <p:cNvPr id="5" name="Rectangle 4"/>
          <p:cNvSpPr/>
          <p:nvPr/>
        </p:nvSpPr>
        <p:spPr>
          <a:xfrm>
            <a:off x="6657148" y="1068589"/>
            <a:ext cx="2399041" cy="3631763"/>
          </a:xfrm>
          <a:prstGeom prst="rect">
            <a:avLst/>
          </a:prstGeom>
        </p:spPr>
        <p:txBody>
          <a:bodyPr wrap="square">
            <a:spAutoFit/>
          </a:bodyPr>
          <a:lstStyle/>
          <a:p>
            <a:pPr algn="just" hangingPunct="0"/>
            <a:r>
              <a:rPr lang="en-US" sz="1000" dirty="0"/>
              <a:t>* “Gerrymandering” is when one political party draws the boundaries of Congressional or state legislative voting districts to favor their party and/or hurt the other, or to reduce the voting power of </a:t>
            </a:r>
            <a:r>
              <a:rPr lang="en-US" sz="1000" dirty="0">
                <a:latin typeface="+mn-lt"/>
              </a:rPr>
              <a:t>certain</a:t>
            </a:r>
            <a:r>
              <a:rPr lang="en-US" sz="1000" dirty="0"/>
              <a:t> racial groups. For instance, in the 2018 election, Republicans received 49.5% of all votes for the state house, and control 55% of the seats. Republicans received 50% of all votes for the state senate, and control 58% of the seats.</a:t>
            </a:r>
          </a:p>
          <a:p>
            <a:pPr algn="just" hangingPunct="0"/>
            <a:r>
              <a:rPr lang="en-US" sz="1000" dirty="0"/>
              <a:t> </a:t>
            </a:r>
          </a:p>
          <a:p>
            <a:pPr algn="just" hangingPunct="0"/>
            <a:r>
              <a:rPr lang="en-US" sz="1000" dirty="0"/>
              <a:t>As you may know, members of the North Carolina General Assembly draw the voting district maps for their own elections to the state house and senate as well as for federal elections to the U.S. House of Representatives. While North Carolina is a swing state, one political party currently holds 10 of the 13 congressional seats and nearly two-thirds of state legislative seats.”</a:t>
            </a:r>
          </a:p>
        </p:txBody>
      </p:sp>
      <p:graphicFrame>
        <p:nvGraphicFramePr>
          <p:cNvPr id="6" name="Chart 5"/>
          <p:cNvGraphicFramePr/>
          <p:nvPr>
            <p:extLst>
              <p:ext uri="{D42A27DB-BD31-4B8C-83A1-F6EECF244321}">
                <p14:modId xmlns:p14="http://schemas.microsoft.com/office/powerpoint/2010/main" val="3019121141"/>
              </p:ext>
            </p:extLst>
          </p:nvPr>
        </p:nvGraphicFramePr>
        <p:xfrm>
          <a:off x="15303" y="689555"/>
          <a:ext cx="6641845" cy="420372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B304152-6A32-41EA-B2F4-772A329D96F2}"/>
              </a:ext>
            </a:extLst>
          </p:cNvPr>
          <p:cNvSpPr/>
          <p:nvPr/>
        </p:nvSpPr>
        <p:spPr>
          <a:xfrm>
            <a:off x="1040178" y="720620"/>
            <a:ext cx="4572000" cy="307777"/>
          </a:xfrm>
          <a:prstGeom prst="rect">
            <a:avLst/>
          </a:prstGeom>
        </p:spPr>
        <p:txBody>
          <a:bodyPr>
            <a:spAutoFit/>
          </a:bodyPr>
          <a:lstStyle/>
          <a:p>
            <a:r>
              <a:rPr lang="en-US" i="1" dirty="0"/>
              <a:t>Feelings toward Gerrymandering after Description*</a:t>
            </a:r>
            <a:endParaRPr lang="en-US" dirty="0"/>
          </a:p>
        </p:txBody>
      </p:sp>
      <p:grpSp>
        <p:nvGrpSpPr>
          <p:cNvPr id="13" name="Group 12">
            <a:extLst>
              <a:ext uri="{FF2B5EF4-FFF2-40B4-BE49-F238E27FC236}">
                <a16:creationId xmlns:a16="http://schemas.microsoft.com/office/drawing/2014/main" id="{92D03F8D-429C-4CAC-BB83-615371F332B3}"/>
              </a:ext>
            </a:extLst>
          </p:cNvPr>
          <p:cNvGrpSpPr/>
          <p:nvPr/>
        </p:nvGrpSpPr>
        <p:grpSpPr>
          <a:xfrm>
            <a:off x="891913" y="1546805"/>
            <a:ext cx="4042787" cy="3209768"/>
            <a:chOff x="891913" y="1748409"/>
            <a:chExt cx="4042787" cy="3008164"/>
          </a:xfrm>
        </p:grpSpPr>
        <p:cxnSp>
          <p:nvCxnSpPr>
            <p:cNvPr id="7" name="Straight Connector 6"/>
            <p:cNvCxnSpPr/>
            <p:nvPr/>
          </p:nvCxnSpPr>
          <p:spPr bwMode="auto">
            <a:xfrm>
              <a:off x="891913" y="1748409"/>
              <a:ext cx="0" cy="3008164"/>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19DF1FC1-5E84-484E-9F46-A3F52414B35B}"/>
                </a:ext>
              </a:extLst>
            </p:cNvPr>
            <p:cNvCxnSpPr/>
            <p:nvPr/>
          </p:nvCxnSpPr>
          <p:spPr bwMode="auto">
            <a:xfrm>
              <a:off x="2501324" y="1748409"/>
              <a:ext cx="0" cy="3008164"/>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1E66413F-D45B-4840-9AD7-00BE081B52D4}"/>
                </a:ext>
              </a:extLst>
            </p:cNvPr>
            <p:cNvCxnSpPr/>
            <p:nvPr/>
          </p:nvCxnSpPr>
          <p:spPr bwMode="auto">
            <a:xfrm>
              <a:off x="4934700" y="1748409"/>
              <a:ext cx="0" cy="3008164"/>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39521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Slim majority of voters support felons regaining the right to vote.</a:t>
            </a:r>
          </a:p>
        </p:txBody>
      </p:sp>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33</a:t>
            </a:fld>
            <a:endParaRPr lang="en-US"/>
          </a:p>
        </p:txBody>
      </p:sp>
      <p:graphicFrame>
        <p:nvGraphicFramePr>
          <p:cNvPr id="5" name="Chart 4"/>
          <p:cNvGraphicFramePr/>
          <p:nvPr>
            <p:extLst>
              <p:ext uri="{D42A27DB-BD31-4B8C-83A1-F6EECF244321}">
                <p14:modId xmlns:p14="http://schemas.microsoft.com/office/powerpoint/2010/main" val="2398728571"/>
              </p:ext>
            </p:extLst>
          </p:nvPr>
        </p:nvGraphicFramePr>
        <p:xfrm>
          <a:off x="159799" y="1039973"/>
          <a:ext cx="5131292" cy="37058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98740" y="4308663"/>
            <a:ext cx="4088920" cy="492443"/>
          </a:xfrm>
          <a:prstGeom prst="rect">
            <a:avLst/>
          </a:prstGeom>
          <a:noFill/>
        </p:spPr>
        <p:txBody>
          <a:bodyPr wrap="square" rtlCol="0">
            <a:spAutoFit/>
          </a:bodyPr>
          <a:lstStyle/>
          <a:p>
            <a:r>
              <a:rPr lang="en-US" sz="1300" dirty="0"/>
              <a:t>Regain right to vote of people convicted of felony/</a:t>
            </a:r>
            <a:br>
              <a:rPr lang="en-US" sz="1300" dirty="0"/>
            </a:br>
            <a:r>
              <a:rPr lang="en-US" sz="1300" dirty="0"/>
              <a:t>no longer in prison</a:t>
            </a:r>
          </a:p>
        </p:txBody>
      </p:sp>
      <p:graphicFrame>
        <p:nvGraphicFramePr>
          <p:cNvPr id="9" name="Table 8"/>
          <p:cNvGraphicFramePr>
            <a:graphicFrameLocks noGrp="1"/>
          </p:cNvGraphicFramePr>
          <p:nvPr>
            <p:extLst>
              <p:ext uri="{D42A27DB-BD31-4B8C-83A1-F6EECF244321}">
                <p14:modId xmlns:p14="http://schemas.microsoft.com/office/powerpoint/2010/main" val="1564582716"/>
              </p:ext>
            </p:extLst>
          </p:nvPr>
        </p:nvGraphicFramePr>
        <p:xfrm>
          <a:off x="5291091" y="1337095"/>
          <a:ext cx="3292192" cy="2240280"/>
        </p:xfrm>
        <a:graphic>
          <a:graphicData uri="http://schemas.openxmlformats.org/drawingml/2006/table">
            <a:tbl>
              <a:tblPr firstRow="1" bandRow="1">
                <a:tableStyleId>{5C22544A-7EE6-4342-B048-85BDC9FD1C3A}</a:tableStyleId>
              </a:tblPr>
              <a:tblGrid>
                <a:gridCol w="1611904">
                  <a:extLst>
                    <a:ext uri="{9D8B030D-6E8A-4147-A177-3AD203B41FA5}">
                      <a16:colId xmlns:a16="http://schemas.microsoft.com/office/drawing/2014/main" val="20000"/>
                    </a:ext>
                  </a:extLst>
                </a:gridCol>
                <a:gridCol w="1680288">
                  <a:extLst>
                    <a:ext uri="{9D8B030D-6E8A-4147-A177-3AD203B41FA5}">
                      <a16:colId xmlns:a16="http://schemas.microsoft.com/office/drawing/2014/main" val="20001"/>
                    </a:ext>
                  </a:extLst>
                </a:gridCol>
              </a:tblGrid>
              <a:tr h="25396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Support this group convicted of felony/</a:t>
                      </a:r>
                      <a:br>
                        <a:rPr lang="en-US" sz="1050" b="1" dirty="0">
                          <a:solidFill>
                            <a:schemeClr val="bg1"/>
                          </a:solidFill>
                        </a:rPr>
                      </a:br>
                      <a:r>
                        <a:rPr lang="en-US" sz="1050" b="1" dirty="0">
                          <a:solidFill>
                            <a:schemeClr val="bg1"/>
                          </a:solidFill>
                        </a:rPr>
                        <a:t>no longer in prison regaining the right to vote: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lumMod val="50000"/>
                        <a:lumOff val="50000"/>
                      </a:schemeClr>
                    </a:solidFill>
                  </a:tcPr>
                </a:tc>
                <a:tc hMerge="1">
                  <a:txBody>
                    <a:bodyPr/>
                    <a:lstStyle/>
                    <a:p>
                      <a:pPr algn="ctr"/>
                      <a:endParaRPr lang="en-US" sz="105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65760">
                <a:tc>
                  <a:txBody>
                    <a:bodyPr/>
                    <a:lstStyle/>
                    <a:p>
                      <a:r>
                        <a:rPr lang="en-US" sz="1200" b="0" dirty="0">
                          <a:solidFill>
                            <a:schemeClr val="tx1"/>
                          </a:solidFill>
                        </a:rPr>
                        <a:t>Whites</a:t>
                      </a:r>
                    </a:p>
                  </a:txBody>
                  <a:tcPr anchor="ctr">
                    <a:lnL w="12700" cap="flat" cmpd="sng" algn="ctr">
                      <a:solidFill>
                        <a:schemeClr val="bg1">
                          <a:lumMod val="6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44%</a:t>
                      </a:r>
                    </a:p>
                  </a:txBody>
                  <a:tcPr anchor="ctr">
                    <a:lnL w="12700" cmpd="sng">
                      <a:noFill/>
                    </a:lnL>
                    <a:lnR w="12700" cap="flat" cmpd="sng" algn="ctr">
                      <a:solidFill>
                        <a:schemeClr val="bg1">
                          <a:lumMod val="6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60">
                <a:tc>
                  <a:txBody>
                    <a:bodyPr/>
                    <a:lstStyle/>
                    <a:p>
                      <a:r>
                        <a:rPr lang="en-US" sz="1200" b="0" dirty="0">
                          <a:solidFill>
                            <a:schemeClr val="tx1"/>
                          </a:solidFill>
                        </a:rPr>
                        <a:t>African</a:t>
                      </a:r>
                      <a:r>
                        <a:rPr lang="en-US" sz="1200" b="0" baseline="0" dirty="0">
                          <a:solidFill>
                            <a:schemeClr val="tx1"/>
                          </a:solidFill>
                        </a:rPr>
                        <a:t> </a:t>
                      </a:r>
                      <a:r>
                        <a:rPr lang="en-US" sz="1200" b="0" dirty="0">
                          <a:solidFill>
                            <a:schemeClr val="tx1"/>
                          </a:solidFill>
                        </a:rPr>
                        <a:t>Americans</a:t>
                      </a:r>
                    </a:p>
                  </a:txBody>
                  <a:tcPr anchor="ct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accent1"/>
                          </a:solidFill>
                        </a:rPr>
                        <a:t>77%</a:t>
                      </a:r>
                    </a:p>
                  </a:txBody>
                  <a:tcPr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760">
                <a:tc>
                  <a:txBody>
                    <a:bodyPr/>
                    <a:lstStyle/>
                    <a:p>
                      <a:r>
                        <a:rPr lang="en-US" sz="1200" b="0" dirty="0">
                          <a:solidFill>
                            <a:schemeClr val="tx1"/>
                          </a:solidFill>
                        </a:rPr>
                        <a:t>Democrats</a:t>
                      </a:r>
                    </a:p>
                  </a:txBody>
                  <a:tcPr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72%</a:t>
                      </a:r>
                    </a:p>
                  </a:txBody>
                  <a:tcPr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p>
                      <a:r>
                        <a:rPr lang="en-US" sz="1200" b="0" dirty="0">
                          <a:solidFill>
                            <a:schemeClr val="tx1"/>
                          </a:solidFill>
                        </a:rPr>
                        <a:t>Republicans</a:t>
                      </a:r>
                    </a:p>
                  </a:txBody>
                  <a:tcPr anchor="ctr">
                    <a:lnL w="1270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rPr>
                        <a:t>29%</a:t>
                      </a:r>
                    </a:p>
                  </a:txBody>
                  <a:tcPr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760">
                <a:tc>
                  <a:txBody>
                    <a:bodyPr/>
                    <a:lstStyle/>
                    <a:p>
                      <a:r>
                        <a:rPr lang="en-US" sz="1200" b="0" dirty="0">
                          <a:solidFill>
                            <a:schemeClr val="tx1"/>
                          </a:solidFill>
                        </a:rPr>
                        <a:t>Unaffiliated voters</a:t>
                      </a:r>
                    </a:p>
                  </a:txBody>
                  <a:tcPr anchor="ct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accent1"/>
                          </a:solidFill>
                        </a:rPr>
                        <a:t>49%</a:t>
                      </a:r>
                    </a:p>
                  </a:txBody>
                  <a:tcPr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610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1C6650F-2B45-45A8-960B-10D20D790102}"/>
              </a:ext>
            </a:extLst>
          </p:cNvPr>
          <p:cNvCxnSpPr/>
          <p:nvPr/>
        </p:nvCxnSpPr>
        <p:spPr bwMode="auto">
          <a:xfrm>
            <a:off x="4995334" y="1222587"/>
            <a:ext cx="0" cy="34387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a:extLst>
              <a:ext uri="{FF2B5EF4-FFF2-40B4-BE49-F238E27FC236}">
                <a16:creationId xmlns:a16="http://schemas.microsoft.com/office/drawing/2014/main" id="{21EB8B2A-5C6F-4926-844E-E34FD1089726}"/>
              </a:ext>
            </a:extLst>
          </p:cNvPr>
          <p:cNvSpPr>
            <a:spLocks noGrp="1"/>
          </p:cNvSpPr>
          <p:nvPr>
            <p:ph type="title"/>
          </p:nvPr>
        </p:nvSpPr>
        <p:spPr/>
        <p:txBody>
          <a:bodyPr/>
          <a:lstStyle/>
          <a:p>
            <a:r>
              <a:rPr lang="en-US" dirty="0"/>
              <a:t>2016 Vote by Key Subgroups</a:t>
            </a:r>
          </a:p>
        </p:txBody>
      </p:sp>
      <p:sp>
        <p:nvSpPr>
          <p:cNvPr id="4" name="Slide Number Placeholder 3">
            <a:extLst>
              <a:ext uri="{FF2B5EF4-FFF2-40B4-BE49-F238E27FC236}">
                <a16:creationId xmlns:a16="http://schemas.microsoft.com/office/drawing/2014/main" id="{FEE356C6-28C6-49BD-9C20-0DBB087E3A04}"/>
              </a:ext>
            </a:extLst>
          </p:cNvPr>
          <p:cNvSpPr>
            <a:spLocks noGrp="1"/>
          </p:cNvSpPr>
          <p:nvPr>
            <p:ph type="sldNum" sz="quarter" idx="10"/>
          </p:nvPr>
        </p:nvSpPr>
        <p:spPr/>
        <p:txBody>
          <a:bodyPr/>
          <a:lstStyle/>
          <a:p>
            <a:pPr>
              <a:defRPr/>
            </a:pPr>
            <a:fld id="{92871B65-642A-4956-AD99-54792413B5FD}" type="slidenum">
              <a:rPr lang="en-US" smtClean="0"/>
              <a:pPr>
                <a:defRPr/>
              </a:pPr>
              <a:t>4</a:t>
            </a:fld>
            <a:endParaRPr lang="en-US"/>
          </a:p>
        </p:txBody>
      </p:sp>
      <p:graphicFrame>
        <p:nvGraphicFramePr>
          <p:cNvPr id="7" name="Chart 6">
            <a:extLst>
              <a:ext uri="{FF2B5EF4-FFF2-40B4-BE49-F238E27FC236}">
                <a16:creationId xmlns:a16="http://schemas.microsoft.com/office/drawing/2014/main" id="{93DC06D2-7660-4790-8C75-D70FB534279F}"/>
              </a:ext>
            </a:extLst>
          </p:cNvPr>
          <p:cNvGraphicFramePr/>
          <p:nvPr>
            <p:extLst>
              <p:ext uri="{D42A27DB-BD31-4B8C-83A1-F6EECF244321}">
                <p14:modId xmlns:p14="http://schemas.microsoft.com/office/powerpoint/2010/main" val="3636678799"/>
              </p:ext>
            </p:extLst>
          </p:nvPr>
        </p:nvGraphicFramePr>
        <p:xfrm>
          <a:off x="115147" y="1007404"/>
          <a:ext cx="8859520" cy="35963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97C5C04-D22F-456D-B4C9-9499004FDA40}"/>
              </a:ext>
            </a:extLst>
          </p:cNvPr>
          <p:cNvSpPr txBox="1"/>
          <p:nvPr/>
        </p:nvSpPr>
        <p:spPr>
          <a:xfrm>
            <a:off x="5134188" y="4603750"/>
            <a:ext cx="3623732" cy="246221"/>
          </a:xfrm>
          <a:prstGeom prst="rect">
            <a:avLst/>
          </a:prstGeom>
          <a:solidFill>
            <a:schemeClr val="bg1">
              <a:lumMod val="95000"/>
            </a:schemeClr>
          </a:solidFill>
        </p:spPr>
        <p:txBody>
          <a:bodyPr wrap="square" rtlCol="0">
            <a:spAutoFit/>
          </a:bodyPr>
          <a:lstStyle/>
          <a:p>
            <a:r>
              <a:rPr lang="en-US" sz="1000" b="1" dirty="0"/>
              <a:t>WHITES</a:t>
            </a:r>
          </a:p>
        </p:txBody>
      </p:sp>
      <p:cxnSp>
        <p:nvCxnSpPr>
          <p:cNvPr id="10" name="Straight Connector 9">
            <a:extLst>
              <a:ext uri="{FF2B5EF4-FFF2-40B4-BE49-F238E27FC236}">
                <a16:creationId xmlns:a16="http://schemas.microsoft.com/office/drawing/2014/main" id="{8D5ED491-4D76-4E10-8A7F-59CBE75990FF}"/>
              </a:ext>
            </a:extLst>
          </p:cNvPr>
          <p:cNvCxnSpPr/>
          <p:nvPr/>
        </p:nvCxnSpPr>
        <p:spPr bwMode="auto">
          <a:xfrm>
            <a:off x="1225974" y="1165013"/>
            <a:ext cx="0" cy="34387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6823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314" y="1545771"/>
            <a:ext cx="867992" cy="3331029"/>
          </a:xfrm>
          <a:prstGeom prst="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355102" y="38445"/>
            <a:ext cx="8131946" cy="857250"/>
          </a:xfrm>
        </p:spPr>
        <p:txBody>
          <a:bodyPr/>
          <a:lstStyle/>
          <a:p>
            <a:r>
              <a:rPr lang="en-US" dirty="0"/>
              <a:t>Voters continue to see NC on the “right” track.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4258809"/>
              </p:ext>
            </p:extLst>
          </p:nvPr>
        </p:nvGraphicFramePr>
        <p:xfrm>
          <a:off x="62144" y="1433945"/>
          <a:ext cx="9081855" cy="3386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5</a:t>
            </a:fld>
            <a:endParaRPr lang="en-US" dirty="0"/>
          </a:p>
        </p:txBody>
      </p:sp>
      <p:sp>
        <p:nvSpPr>
          <p:cNvPr id="6" name="Rectangle 5"/>
          <p:cNvSpPr/>
          <p:nvPr/>
        </p:nvSpPr>
        <p:spPr>
          <a:xfrm>
            <a:off x="990754" y="747951"/>
            <a:ext cx="7001254" cy="461665"/>
          </a:xfrm>
          <a:prstGeom prst="rect">
            <a:avLst/>
          </a:prstGeom>
        </p:spPr>
        <p:txBody>
          <a:bodyPr wrap="square">
            <a:spAutoFit/>
          </a:bodyPr>
          <a:lstStyle/>
          <a:p>
            <a:pPr algn="l"/>
            <a:r>
              <a:rPr lang="en-US" sz="1200" i="1" dirty="0">
                <a:solidFill>
                  <a:schemeClr val="tx1">
                    <a:lumMod val="65000"/>
                    <a:lumOff val="35000"/>
                  </a:schemeClr>
                </a:solidFill>
              </a:rPr>
              <a:t>Generally speaking, do you think things in North Carolina today are moving in the right direction or heading off on the wrong track?</a:t>
            </a:r>
          </a:p>
        </p:txBody>
      </p:sp>
      <p:grpSp>
        <p:nvGrpSpPr>
          <p:cNvPr id="15" name="Group 14"/>
          <p:cNvGrpSpPr/>
          <p:nvPr/>
        </p:nvGrpSpPr>
        <p:grpSpPr>
          <a:xfrm>
            <a:off x="2717718" y="1748901"/>
            <a:ext cx="2698541" cy="3058626"/>
            <a:chOff x="2717718" y="1553592"/>
            <a:chExt cx="2698541" cy="3253935"/>
          </a:xfrm>
        </p:grpSpPr>
        <p:cxnSp>
          <p:nvCxnSpPr>
            <p:cNvPr id="8" name="Straight Connector 7"/>
            <p:cNvCxnSpPr/>
            <p:nvPr/>
          </p:nvCxnSpPr>
          <p:spPr bwMode="auto">
            <a:xfrm>
              <a:off x="2717718" y="1553592"/>
              <a:ext cx="0" cy="3253935"/>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648124" y="1553592"/>
              <a:ext cx="0" cy="3253935"/>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416259" y="1553592"/>
              <a:ext cx="0" cy="3253935"/>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TextBox 8">
            <a:extLst>
              <a:ext uri="{FF2B5EF4-FFF2-40B4-BE49-F238E27FC236}">
                <a16:creationId xmlns:a16="http://schemas.microsoft.com/office/drawing/2014/main" id="{EDDA1E43-9B8A-43A4-BC17-66E53049DC52}"/>
              </a:ext>
            </a:extLst>
          </p:cNvPr>
          <p:cNvSpPr txBox="1"/>
          <p:nvPr/>
        </p:nvSpPr>
        <p:spPr>
          <a:xfrm>
            <a:off x="2717718" y="1246293"/>
            <a:ext cx="6216303" cy="230832"/>
          </a:xfrm>
          <a:prstGeom prst="rect">
            <a:avLst/>
          </a:prstGeom>
          <a:solidFill>
            <a:schemeClr val="bg1">
              <a:lumMod val="95000"/>
            </a:schemeClr>
          </a:solidFill>
          <a:ln>
            <a:solidFill>
              <a:schemeClr val="bg1"/>
            </a:solidFill>
          </a:ln>
        </p:spPr>
        <p:txBody>
          <a:bodyPr wrap="square" rtlCol="0">
            <a:spAutoFit/>
          </a:bodyPr>
          <a:lstStyle/>
          <a:p>
            <a:r>
              <a:rPr lang="en-US" sz="900" b="1" dirty="0"/>
              <a:t>MARCH 2020</a:t>
            </a:r>
          </a:p>
        </p:txBody>
      </p:sp>
    </p:spTree>
    <p:extLst>
      <p:ext uri="{BB962C8B-B14F-4D97-AF65-F5344CB8AC3E}">
        <p14:creationId xmlns:p14="http://schemas.microsoft.com/office/powerpoint/2010/main" val="283552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426" y="100105"/>
            <a:ext cx="8339328" cy="857250"/>
          </a:xfrm>
        </p:spPr>
        <p:txBody>
          <a:bodyPr/>
          <a:lstStyle/>
          <a:p>
            <a:r>
              <a:rPr lang="en-US" dirty="0"/>
              <a:t>Education remains the top “top-of-mind” priority for NC.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0170031"/>
              </p:ext>
            </p:extLst>
          </p:nvPr>
        </p:nvGraphicFramePr>
        <p:xfrm>
          <a:off x="658655" y="1188720"/>
          <a:ext cx="7499710" cy="375373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6</a:t>
            </a:fld>
            <a:endParaRPr lang="en-US" dirty="0"/>
          </a:p>
        </p:txBody>
      </p:sp>
      <p:sp>
        <p:nvSpPr>
          <p:cNvPr id="5" name="TextBox 4"/>
          <p:cNvSpPr txBox="1"/>
          <p:nvPr/>
        </p:nvSpPr>
        <p:spPr>
          <a:xfrm>
            <a:off x="2351857" y="865438"/>
            <a:ext cx="4450257" cy="276999"/>
          </a:xfrm>
          <a:prstGeom prst="rect">
            <a:avLst/>
          </a:prstGeom>
          <a:noFill/>
        </p:spPr>
        <p:txBody>
          <a:bodyPr wrap="none" rtlCol="0">
            <a:spAutoFit/>
          </a:bodyPr>
          <a:lstStyle/>
          <a:p>
            <a:r>
              <a:rPr lang="en-US" sz="1200" i="1" dirty="0">
                <a:solidFill>
                  <a:schemeClr val="accent4"/>
                </a:solidFill>
              </a:rPr>
              <a:t>VOLUNTEERED </a:t>
            </a:r>
            <a:r>
              <a:rPr lang="en-US" sz="1200" i="1" dirty="0">
                <a:solidFill>
                  <a:schemeClr val="tx1">
                    <a:lumMod val="65000"/>
                    <a:lumOff val="35000"/>
                  </a:schemeClr>
                </a:solidFill>
              </a:rPr>
              <a:t>Biggest Issue/Problem Facing North Carolina</a:t>
            </a:r>
          </a:p>
        </p:txBody>
      </p:sp>
    </p:spTree>
    <p:extLst>
      <p:ext uri="{BB962C8B-B14F-4D97-AF65-F5344CB8AC3E}">
        <p14:creationId xmlns:p14="http://schemas.microsoft.com/office/powerpoint/2010/main" val="1025844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82" y="34740"/>
            <a:ext cx="7700857" cy="857250"/>
          </a:xfrm>
        </p:spPr>
        <p:txBody>
          <a:bodyPr/>
          <a:lstStyle/>
          <a:p>
            <a:r>
              <a:rPr lang="en-US" dirty="0"/>
              <a:t>Top Priorities by Key Subgroups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5434242"/>
              </p:ext>
            </p:extLst>
          </p:nvPr>
        </p:nvGraphicFramePr>
        <p:xfrm>
          <a:off x="624410" y="921848"/>
          <a:ext cx="8069165" cy="3749040"/>
        </p:xfrm>
        <a:graphic>
          <a:graphicData uri="http://schemas.openxmlformats.org/drawingml/2006/table">
            <a:tbl>
              <a:tblPr firstRow="1" firstCol="1" bandRow="1">
                <a:tableStyleId>{5C22544A-7EE6-4342-B048-85BDC9FD1C3A}</a:tableStyleId>
              </a:tblPr>
              <a:tblGrid>
                <a:gridCol w="1882489">
                  <a:extLst>
                    <a:ext uri="{9D8B030D-6E8A-4147-A177-3AD203B41FA5}">
                      <a16:colId xmlns:a16="http://schemas.microsoft.com/office/drawing/2014/main" val="20000"/>
                    </a:ext>
                  </a:extLst>
                </a:gridCol>
                <a:gridCol w="766819">
                  <a:extLst>
                    <a:ext uri="{9D8B030D-6E8A-4147-A177-3AD203B41FA5}">
                      <a16:colId xmlns:a16="http://schemas.microsoft.com/office/drawing/2014/main" val="20001"/>
                    </a:ext>
                  </a:extLst>
                </a:gridCol>
                <a:gridCol w="818631">
                  <a:extLst>
                    <a:ext uri="{9D8B030D-6E8A-4147-A177-3AD203B41FA5}">
                      <a16:colId xmlns:a16="http://schemas.microsoft.com/office/drawing/2014/main" val="20002"/>
                    </a:ext>
                  </a:extLst>
                </a:gridCol>
                <a:gridCol w="922254">
                  <a:extLst>
                    <a:ext uri="{9D8B030D-6E8A-4147-A177-3AD203B41FA5}">
                      <a16:colId xmlns:a16="http://schemas.microsoft.com/office/drawing/2014/main" val="20003"/>
                    </a:ext>
                  </a:extLst>
                </a:gridCol>
                <a:gridCol w="870442">
                  <a:extLst>
                    <a:ext uri="{9D8B030D-6E8A-4147-A177-3AD203B41FA5}">
                      <a16:colId xmlns:a16="http://schemas.microsoft.com/office/drawing/2014/main" val="20004"/>
                    </a:ext>
                  </a:extLst>
                </a:gridCol>
                <a:gridCol w="829310">
                  <a:extLst>
                    <a:ext uri="{9D8B030D-6E8A-4147-A177-3AD203B41FA5}">
                      <a16:colId xmlns:a16="http://schemas.microsoft.com/office/drawing/2014/main" val="20005"/>
                    </a:ext>
                  </a:extLst>
                </a:gridCol>
                <a:gridCol w="1150229">
                  <a:extLst>
                    <a:ext uri="{9D8B030D-6E8A-4147-A177-3AD203B41FA5}">
                      <a16:colId xmlns:a16="http://schemas.microsoft.com/office/drawing/2014/main" val="20006"/>
                    </a:ext>
                  </a:extLst>
                </a:gridCol>
                <a:gridCol w="828991">
                  <a:extLst>
                    <a:ext uri="{9D8B030D-6E8A-4147-A177-3AD203B41FA5}">
                      <a16:colId xmlns:a16="http://schemas.microsoft.com/office/drawing/2014/main" val="20007"/>
                    </a:ext>
                  </a:extLst>
                </a:gridCol>
              </a:tblGrid>
              <a:tr h="457200">
                <a:tc>
                  <a:txBody>
                    <a:bodyPr/>
                    <a:lstStyle/>
                    <a:p>
                      <a:pPr marL="0" marR="0" algn="just">
                        <a:lnSpc>
                          <a:spcPct val="100000"/>
                        </a:lnSpc>
                        <a:spcBef>
                          <a:spcPts val="0"/>
                        </a:spcBef>
                        <a:spcAft>
                          <a:spcPts val="0"/>
                        </a:spcAft>
                      </a:pPr>
                      <a:r>
                        <a:rPr lang="en-US" sz="1100" b="0" dirty="0">
                          <a:solidFill>
                            <a:schemeClr val="tx1">
                              <a:lumMod val="65000"/>
                              <a:lumOff val="35000"/>
                            </a:schemeClr>
                          </a:solidFill>
                          <a:effectLst/>
                        </a:rPr>
                        <a:t> </a:t>
                      </a:r>
                      <a:endParaRPr lang="en-US" sz="1400" b="0"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100" b="1" i="0" dirty="0">
                          <a:solidFill>
                            <a:schemeClr val="tx1">
                              <a:lumMod val="65000"/>
                              <a:lumOff val="35000"/>
                            </a:schemeClr>
                          </a:solidFill>
                          <a:effectLst/>
                          <a:latin typeface="+mn-lt"/>
                        </a:rPr>
                        <a:t>Demo-crats</a:t>
                      </a:r>
                      <a:endParaRPr lang="en-US" sz="1100" b="1" i="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lnSpc>
                          <a:spcPct val="100000"/>
                        </a:lnSpc>
                        <a:spcBef>
                          <a:spcPts val="0"/>
                        </a:spcBef>
                        <a:spcAft>
                          <a:spcPts val="0"/>
                        </a:spcAft>
                      </a:pPr>
                      <a:r>
                        <a:rPr lang="en-US" sz="1100" b="1" i="0" dirty="0" err="1">
                          <a:solidFill>
                            <a:schemeClr val="tx1">
                              <a:lumMod val="65000"/>
                              <a:lumOff val="35000"/>
                            </a:schemeClr>
                          </a:solidFill>
                          <a:effectLst/>
                          <a:latin typeface="+mn-lt"/>
                        </a:rPr>
                        <a:t>Unaffil-iateds</a:t>
                      </a:r>
                      <a:endParaRPr lang="en-US" sz="1100" b="1" i="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lnSpc>
                          <a:spcPct val="100000"/>
                        </a:lnSpc>
                        <a:spcBef>
                          <a:spcPts val="0"/>
                        </a:spcBef>
                        <a:spcAft>
                          <a:spcPts val="0"/>
                        </a:spcAft>
                      </a:pPr>
                      <a:r>
                        <a:rPr lang="en-US" sz="1100" b="1" i="0" dirty="0" err="1">
                          <a:solidFill>
                            <a:schemeClr val="tx1">
                              <a:lumMod val="65000"/>
                              <a:lumOff val="35000"/>
                            </a:schemeClr>
                          </a:solidFill>
                          <a:effectLst/>
                          <a:latin typeface="+mn-lt"/>
                        </a:rPr>
                        <a:t>Repub-licans</a:t>
                      </a:r>
                      <a:endParaRPr lang="en-US" sz="1100" b="1" i="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lnSpc>
                          <a:spcPct val="100000"/>
                        </a:lnSpc>
                        <a:spcBef>
                          <a:spcPts val="0"/>
                        </a:spcBef>
                        <a:spcAft>
                          <a:spcPts val="0"/>
                        </a:spcAft>
                      </a:pPr>
                      <a:r>
                        <a:rPr lang="en-US" sz="1100" b="1" i="0" dirty="0">
                          <a:solidFill>
                            <a:schemeClr val="tx1">
                              <a:lumMod val="65000"/>
                              <a:lumOff val="35000"/>
                            </a:schemeClr>
                          </a:solidFill>
                          <a:effectLst/>
                          <a:latin typeface="+mn-lt"/>
                        </a:rPr>
                        <a:t>Urban</a:t>
                      </a:r>
                      <a:endParaRPr lang="en-US" sz="1100" b="1" i="0" dirty="0">
                        <a:solidFill>
                          <a:schemeClr val="tx1">
                            <a:lumMod val="65000"/>
                            <a:lumOff val="35000"/>
                          </a:schemeClr>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lnSpc>
                          <a:spcPct val="100000"/>
                        </a:lnSpc>
                        <a:spcBef>
                          <a:spcPts val="0"/>
                        </a:spcBef>
                        <a:spcAft>
                          <a:spcPts val="0"/>
                        </a:spcAft>
                      </a:pPr>
                      <a:r>
                        <a:rPr lang="en-US" sz="1100" b="1" i="0" dirty="0">
                          <a:solidFill>
                            <a:schemeClr val="tx1">
                              <a:lumMod val="65000"/>
                              <a:lumOff val="35000"/>
                            </a:schemeClr>
                          </a:solidFill>
                          <a:effectLst/>
                          <a:latin typeface="+mn-lt"/>
                        </a:rPr>
                        <a:t>Suburban</a:t>
                      </a:r>
                      <a:endParaRPr lang="en-US" sz="1100" b="1" i="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lnSpc>
                          <a:spcPct val="100000"/>
                        </a:lnSpc>
                        <a:spcBef>
                          <a:spcPts val="0"/>
                        </a:spcBef>
                        <a:spcAft>
                          <a:spcPts val="0"/>
                        </a:spcAft>
                      </a:pPr>
                      <a:r>
                        <a:rPr lang="en-US" sz="1100" b="1" i="0" dirty="0">
                          <a:solidFill>
                            <a:schemeClr val="tx1">
                              <a:lumMod val="65000"/>
                              <a:lumOff val="35000"/>
                            </a:schemeClr>
                          </a:solidFill>
                          <a:effectLst/>
                          <a:latin typeface="+mn-lt"/>
                        </a:rPr>
                        <a:t>Small Town</a:t>
                      </a:r>
                      <a:endParaRPr lang="en-US" sz="1100" b="1" i="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lnSpc>
                          <a:spcPct val="100000"/>
                        </a:lnSpc>
                        <a:spcBef>
                          <a:spcPts val="0"/>
                        </a:spcBef>
                        <a:spcAft>
                          <a:spcPts val="0"/>
                        </a:spcAft>
                      </a:pPr>
                      <a:r>
                        <a:rPr lang="en-US" sz="1100" b="1" i="0" dirty="0">
                          <a:solidFill>
                            <a:schemeClr val="tx1">
                              <a:lumMod val="65000"/>
                              <a:lumOff val="35000"/>
                            </a:schemeClr>
                          </a:solidFill>
                          <a:effectLst/>
                          <a:latin typeface="+mn-lt"/>
                          <a:ea typeface="Calibri"/>
                          <a:cs typeface="Times New Roman"/>
                        </a:rPr>
                        <a:t>Rural</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365760">
                <a:tc>
                  <a:txBody>
                    <a:bodyPr/>
                    <a:lstStyle/>
                    <a:p>
                      <a:pPr marL="0" marR="0" algn="l">
                        <a:lnSpc>
                          <a:spcPct val="100000"/>
                        </a:lnSpc>
                        <a:spcBef>
                          <a:spcPts val="0"/>
                        </a:spcBef>
                        <a:spcAft>
                          <a:spcPts val="0"/>
                        </a:spcAft>
                      </a:pPr>
                      <a:r>
                        <a:rPr lang="en-US" sz="1100" b="1" dirty="0">
                          <a:solidFill>
                            <a:schemeClr val="tx1">
                              <a:lumMod val="65000"/>
                              <a:lumOff val="35000"/>
                            </a:schemeClr>
                          </a:solidFill>
                          <a:effectLst/>
                        </a:rPr>
                        <a:t>Education, lack of quality education</a:t>
                      </a:r>
                      <a:endParaRPr lang="en-US" sz="1400" b="1"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14%</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14%</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17%</a:t>
                      </a: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14%</a:t>
                      </a: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16%</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17%</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11%</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60">
                <a:tc>
                  <a:txBody>
                    <a:bodyPr/>
                    <a:lstStyle/>
                    <a:p>
                      <a:pPr marL="0" marR="0" algn="l">
                        <a:lnSpc>
                          <a:spcPct val="100000"/>
                        </a:lnSpc>
                        <a:spcBef>
                          <a:spcPts val="0"/>
                        </a:spcBef>
                        <a:spcAft>
                          <a:spcPts val="0"/>
                        </a:spcAft>
                      </a:pPr>
                      <a:r>
                        <a:rPr lang="en-US" sz="1100" b="1" kern="1200" dirty="0">
                          <a:solidFill>
                            <a:schemeClr val="tx1">
                              <a:lumMod val="65000"/>
                              <a:lumOff val="35000"/>
                            </a:schemeClr>
                          </a:solidFill>
                          <a:effectLst/>
                          <a:latin typeface="+mn-lt"/>
                          <a:ea typeface="+mn-ea"/>
                          <a:cs typeface="+mn-cs"/>
                        </a:rPr>
                        <a:t>Health care, affordable health care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3%</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9%</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2"/>
                  </a:ext>
                </a:extLst>
              </a:tr>
              <a:tr h="365760">
                <a:tc>
                  <a:txBody>
                    <a:bodyPr/>
                    <a:lstStyle/>
                    <a:p>
                      <a:pPr marL="0" marR="0" algn="l">
                        <a:lnSpc>
                          <a:spcPct val="100000"/>
                        </a:lnSpc>
                        <a:spcBef>
                          <a:spcPts val="0"/>
                        </a:spcBef>
                        <a:spcAft>
                          <a:spcPts val="0"/>
                        </a:spcAft>
                      </a:pPr>
                      <a:r>
                        <a:rPr lang="en-US" sz="1100" b="1" dirty="0">
                          <a:solidFill>
                            <a:schemeClr val="tx1">
                              <a:lumMod val="65000"/>
                              <a:lumOff val="35000"/>
                            </a:schemeClr>
                          </a:solidFill>
                          <a:effectLst/>
                        </a:rPr>
                        <a:t>Teachers pay, higher pay</a:t>
                      </a:r>
                      <a:endParaRPr lang="en-US" sz="1400" b="1"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p>
                      <a:pPr marL="0" marR="0" algn="l">
                        <a:lnSpc>
                          <a:spcPct val="100000"/>
                        </a:lnSpc>
                        <a:spcBef>
                          <a:spcPts val="0"/>
                        </a:spcBef>
                        <a:spcAft>
                          <a:spcPts val="0"/>
                        </a:spcAft>
                      </a:pPr>
                      <a:r>
                        <a:rPr lang="en-US" sz="1100" b="1" dirty="0">
                          <a:solidFill>
                            <a:schemeClr val="tx1">
                              <a:lumMod val="65000"/>
                              <a:lumOff val="35000"/>
                            </a:schemeClr>
                          </a:solidFill>
                          <a:effectLst/>
                        </a:rPr>
                        <a:t>Jobs, employment</a:t>
                      </a:r>
                      <a:endParaRPr lang="en-US" sz="1400" b="1"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2%</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6%</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4"/>
                  </a:ext>
                </a:extLst>
              </a:tr>
              <a:tr h="365760">
                <a:tc>
                  <a:txBody>
                    <a:bodyPr/>
                    <a:lstStyle/>
                    <a:p>
                      <a:pPr marL="0" marR="0" algn="l">
                        <a:lnSpc>
                          <a:spcPct val="100000"/>
                        </a:lnSpc>
                        <a:spcBef>
                          <a:spcPts val="0"/>
                        </a:spcBef>
                        <a:spcAft>
                          <a:spcPts val="0"/>
                        </a:spcAft>
                      </a:pPr>
                      <a:r>
                        <a:rPr lang="en-US" sz="1100" b="1" dirty="0">
                          <a:solidFill>
                            <a:schemeClr val="tx1">
                              <a:lumMod val="65000"/>
                              <a:lumOff val="35000"/>
                            </a:schemeClr>
                          </a:solidFill>
                          <a:effectLst/>
                        </a:rPr>
                        <a:t>Criticisms of GOP</a:t>
                      </a:r>
                      <a:endParaRPr lang="en-US" sz="1400" b="1"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9%</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5760">
                <a:tc>
                  <a:txBody>
                    <a:bodyPr/>
                    <a:lstStyle/>
                    <a:p>
                      <a:pPr marL="0" marR="0" algn="l">
                        <a:lnSpc>
                          <a:spcPct val="100000"/>
                        </a:lnSpc>
                        <a:spcBef>
                          <a:spcPts val="0"/>
                        </a:spcBef>
                        <a:spcAft>
                          <a:spcPts val="0"/>
                        </a:spcAft>
                      </a:pPr>
                      <a:r>
                        <a:rPr lang="en-US" sz="1100" b="1" dirty="0">
                          <a:solidFill>
                            <a:schemeClr val="tx1">
                              <a:lumMod val="65000"/>
                              <a:lumOff val="35000"/>
                            </a:schemeClr>
                          </a:solidFill>
                          <a:effectLst/>
                        </a:rPr>
                        <a:t>Roads, highways, infrastructure</a:t>
                      </a:r>
                      <a:endParaRPr lang="en-US" sz="1400" b="1"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6%</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760">
                <a:tc>
                  <a:txBody>
                    <a:bodyPr/>
                    <a:lstStyle/>
                    <a:p>
                      <a:pPr marL="0" marR="0" algn="l">
                        <a:lnSpc>
                          <a:spcPct val="100000"/>
                        </a:lnSpc>
                        <a:spcBef>
                          <a:spcPts val="0"/>
                        </a:spcBef>
                        <a:spcAft>
                          <a:spcPts val="0"/>
                        </a:spcAft>
                      </a:pPr>
                      <a:r>
                        <a:rPr lang="en-US" sz="1100" b="1" dirty="0">
                          <a:solidFill>
                            <a:schemeClr val="tx1">
                              <a:lumMod val="65000"/>
                              <a:lumOff val="35000"/>
                            </a:schemeClr>
                          </a:solidFill>
                          <a:effectLst/>
                        </a:rPr>
                        <a:t>Illegal immigrants</a:t>
                      </a:r>
                      <a:endParaRPr lang="en-US" sz="1400" b="1"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9%</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2%</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7"/>
                  </a:ext>
                </a:extLst>
              </a:tr>
              <a:tr h="365760">
                <a:tc>
                  <a:txBody>
                    <a:bodyPr/>
                    <a:lstStyle/>
                    <a:p>
                      <a:pPr marL="0" marR="0" algn="l">
                        <a:lnSpc>
                          <a:spcPct val="100000"/>
                        </a:lnSpc>
                        <a:spcBef>
                          <a:spcPts val="0"/>
                        </a:spcBef>
                        <a:spcAft>
                          <a:spcPts val="0"/>
                        </a:spcAft>
                      </a:pPr>
                      <a:r>
                        <a:rPr lang="en-US" sz="1100" b="1" dirty="0">
                          <a:solidFill>
                            <a:schemeClr val="tx1">
                              <a:lumMod val="65000"/>
                              <a:lumOff val="35000"/>
                            </a:schemeClr>
                          </a:solidFill>
                          <a:effectLst/>
                        </a:rPr>
                        <a:t>Economy</a:t>
                      </a:r>
                      <a:endParaRPr lang="en-US" sz="1400" b="1"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4%</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5760">
                <a:tc>
                  <a:txBody>
                    <a:bodyPr/>
                    <a:lstStyle/>
                    <a:p>
                      <a:pPr marL="0" marR="0" algn="l">
                        <a:lnSpc>
                          <a:spcPct val="100000"/>
                        </a:lnSpc>
                        <a:spcBef>
                          <a:spcPts val="0"/>
                        </a:spcBef>
                        <a:spcAft>
                          <a:spcPts val="0"/>
                        </a:spcAft>
                      </a:pPr>
                      <a:r>
                        <a:rPr lang="en-US" sz="1100" b="1" dirty="0">
                          <a:solidFill>
                            <a:schemeClr val="tx1">
                              <a:lumMod val="65000"/>
                              <a:lumOff val="35000"/>
                            </a:schemeClr>
                          </a:solidFill>
                          <a:effectLst/>
                        </a:rPr>
                        <a:t>Racism, discrimination</a:t>
                      </a:r>
                      <a:endParaRPr lang="en-US" sz="1400" b="1" dirty="0">
                        <a:solidFill>
                          <a:schemeClr val="tx1">
                            <a:lumMod val="65000"/>
                            <a:lumOff val="35000"/>
                          </a:schemeClr>
                        </a:solidFill>
                        <a:effectLst/>
                        <a:latin typeface="Calibri"/>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5%</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solidFill>
                            <a:schemeClr val="tx1">
                              <a:lumMod val="65000"/>
                              <a:lumOff val="35000"/>
                            </a:schemeClr>
                          </a:solidFill>
                          <a:effectLst/>
                          <a:latin typeface="+mj-lt"/>
                          <a:ea typeface="Calibri"/>
                          <a:cs typeface="Times New Roman"/>
                        </a:rPr>
                        <a:t>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7</a:t>
            </a:fld>
            <a:endParaRPr lang="en-US"/>
          </a:p>
        </p:txBody>
      </p:sp>
    </p:spTree>
    <p:extLst>
      <p:ext uri="{BB962C8B-B14F-4D97-AF65-F5344CB8AC3E}">
        <p14:creationId xmlns:p14="http://schemas.microsoft.com/office/powerpoint/2010/main" val="419092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78" y="8106"/>
            <a:ext cx="8062197" cy="857250"/>
          </a:xfrm>
        </p:spPr>
        <p:txBody>
          <a:bodyPr/>
          <a:lstStyle/>
          <a:p>
            <a:r>
              <a:rPr lang="en-US" dirty="0"/>
              <a:t>Role of Government in Dealing with Top Issues in NC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4674007"/>
              </p:ext>
            </p:extLst>
          </p:nvPr>
        </p:nvGraphicFramePr>
        <p:xfrm>
          <a:off x="44389" y="671744"/>
          <a:ext cx="8627428" cy="41725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65727838"/>
              </p:ext>
            </p:extLst>
          </p:nvPr>
        </p:nvGraphicFramePr>
        <p:xfrm>
          <a:off x="8385808" y="568747"/>
          <a:ext cx="722683" cy="4094425"/>
        </p:xfrm>
        <a:graphic>
          <a:graphicData uri="http://schemas.openxmlformats.org/drawingml/2006/table">
            <a:tbl>
              <a:tblPr>
                <a:tableStyleId>{5C22544A-7EE6-4342-B048-85BDC9FD1C3A}</a:tableStyleId>
              </a:tblPr>
              <a:tblGrid>
                <a:gridCol w="722683">
                  <a:extLst>
                    <a:ext uri="{9D8B030D-6E8A-4147-A177-3AD203B41FA5}">
                      <a16:colId xmlns:a16="http://schemas.microsoft.com/office/drawing/2014/main" val="20000"/>
                    </a:ext>
                  </a:extLst>
                </a:gridCol>
              </a:tblGrid>
              <a:tr h="354526">
                <a:tc>
                  <a:txBody>
                    <a:bodyPr/>
                    <a:lstStyle/>
                    <a:p>
                      <a:pPr algn="ctr" fontAlgn="b"/>
                      <a:r>
                        <a:rPr lang="en-US" sz="1000" b="0" i="0" u="none" strike="noStrike" dirty="0">
                          <a:solidFill>
                            <a:srgbClr val="000000"/>
                          </a:solidFill>
                          <a:effectLst/>
                          <a:latin typeface="+mn-lt"/>
                        </a:rPr>
                        <a:t>Total</a:t>
                      </a:r>
                      <a:r>
                        <a:rPr lang="en-US" sz="1000" b="0" i="0" u="none" strike="noStrike" baseline="0" dirty="0">
                          <a:solidFill>
                            <a:srgbClr val="000000"/>
                          </a:solidFill>
                          <a:effectLst/>
                          <a:latin typeface="+mn-lt"/>
                        </a:rPr>
                        <a:t> Major/Some Role</a:t>
                      </a:r>
                      <a:endParaRPr lang="en-US" sz="1000" b="0" i="0" u="none" strike="noStrike" dirty="0">
                        <a:solidFill>
                          <a:srgbClr val="000000"/>
                        </a:solidFill>
                        <a:effectLst/>
                        <a:latin typeface="+mn-lt"/>
                      </a:endParaRPr>
                    </a:p>
                  </a:txBody>
                  <a:tcPr marL="2351" marR="2351" marT="235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5358">
                <a:tc>
                  <a:txBody>
                    <a:bodyPr/>
                    <a:lstStyle/>
                    <a:p>
                      <a:pPr algn="ctr" fontAlgn="b"/>
                      <a:r>
                        <a:rPr lang="en-US" sz="1100" b="1" i="0" u="none" strike="noStrike" dirty="0">
                          <a:solidFill>
                            <a:srgbClr val="000000"/>
                          </a:solidFill>
                          <a:effectLst/>
                          <a:latin typeface="+mn-lt"/>
                        </a:rPr>
                        <a:t>86%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5358">
                <a:tc>
                  <a:txBody>
                    <a:bodyPr/>
                    <a:lstStyle/>
                    <a:p>
                      <a:pPr algn="ctr" fontAlgn="b"/>
                      <a:r>
                        <a:rPr lang="en-US" sz="1100" b="1" i="0" u="none" strike="noStrike">
                          <a:solidFill>
                            <a:srgbClr val="000000"/>
                          </a:solidFill>
                          <a:effectLst/>
                          <a:latin typeface="+mn-lt"/>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196">
                <a:tc>
                  <a:txBody>
                    <a:bodyPr/>
                    <a:lstStyle/>
                    <a:p>
                      <a:pPr algn="ctr" fontAlgn="b"/>
                      <a:r>
                        <a:rPr lang="en-US" sz="1100" b="1" i="0" u="none" strike="noStrike">
                          <a:solidFill>
                            <a:srgbClr val="000000"/>
                          </a:solidFill>
                          <a:effectLst/>
                          <a:latin typeface="+mn-lt"/>
                        </a:rPr>
                        <a:t>80%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5358">
                <a:tc>
                  <a:txBody>
                    <a:bodyPr/>
                    <a:lstStyle/>
                    <a:p>
                      <a:pPr algn="ctr" fontAlgn="b"/>
                      <a:r>
                        <a:rPr lang="en-US" sz="1100" b="1" i="0" u="none" strike="noStrike" dirty="0">
                          <a:solidFill>
                            <a:srgbClr val="000000"/>
                          </a:solidFill>
                          <a:effectLst/>
                          <a:latin typeface="+mn-lt"/>
                        </a:rPr>
                        <a:t>79%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6079">
                <a:tc>
                  <a:txBody>
                    <a:bodyPr/>
                    <a:lstStyle/>
                    <a:p>
                      <a:pPr algn="ctr" fontAlgn="b"/>
                      <a:r>
                        <a:rPr lang="en-US" sz="1100" b="1" i="0" u="none" strike="noStrike">
                          <a:solidFill>
                            <a:srgbClr val="000000"/>
                          </a:solidFill>
                          <a:effectLst/>
                          <a:latin typeface="+mn-lt"/>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5358">
                <a:tc>
                  <a:txBody>
                    <a:bodyPr/>
                    <a:lstStyle/>
                    <a:p>
                      <a:pPr algn="ctr" fontAlgn="b"/>
                      <a:r>
                        <a:rPr lang="en-US" sz="1100" b="1" i="0" u="none" strike="noStrike">
                          <a:solidFill>
                            <a:srgbClr val="000000"/>
                          </a:solidFill>
                          <a:effectLst/>
                          <a:latin typeface="+mn-lt"/>
                        </a:rPr>
                        <a:t>75%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5358">
                <a:tc>
                  <a:txBody>
                    <a:bodyPr/>
                    <a:lstStyle/>
                    <a:p>
                      <a:pPr algn="ctr" fontAlgn="b"/>
                      <a:r>
                        <a:rPr lang="en-US" sz="1100" b="1" i="0" u="none" strike="noStrike" dirty="0">
                          <a:solidFill>
                            <a:srgbClr val="000000"/>
                          </a:solidFill>
                          <a:effectLst/>
                          <a:latin typeface="+mn-lt"/>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95358">
                <a:tc>
                  <a:txBody>
                    <a:bodyPr/>
                    <a:lstStyle/>
                    <a:p>
                      <a:pPr algn="ctr" fontAlgn="b"/>
                      <a:r>
                        <a:rPr lang="en-US" sz="1100" b="1" i="0" u="none" strike="noStrike">
                          <a:solidFill>
                            <a:srgbClr val="000000"/>
                          </a:solidFill>
                          <a:effectLst/>
                          <a:latin typeface="+mn-lt"/>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9044">
                <a:tc>
                  <a:txBody>
                    <a:bodyPr/>
                    <a:lstStyle/>
                    <a:p>
                      <a:pPr algn="ctr" fontAlgn="b"/>
                      <a:r>
                        <a:rPr lang="en-US" sz="1100" b="1" i="0" u="none" strike="noStrike">
                          <a:solidFill>
                            <a:srgbClr val="000000"/>
                          </a:solidFill>
                          <a:effectLst/>
                          <a:latin typeface="+mn-lt"/>
                        </a:rPr>
                        <a:t>73%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0718">
                <a:tc>
                  <a:txBody>
                    <a:bodyPr/>
                    <a:lstStyle/>
                    <a:p>
                      <a:pPr algn="ctr" fontAlgn="b"/>
                      <a:r>
                        <a:rPr lang="en-US" sz="1100" b="1" i="0" u="none" strike="noStrike">
                          <a:solidFill>
                            <a:srgbClr val="000000"/>
                          </a:solidFill>
                          <a:effectLst/>
                          <a:latin typeface="+mn-lt"/>
                        </a:rPr>
                        <a:t>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6331">
                <a:tc>
                  <a:txBody>
                    <a:bodyPr/>
                    <a:lstStyle/>
                    <a:p>
                      <a:pPr algn="ctr" fontAlgn="b"/>
                      <a:r>
                        <a:rPr lang="en-US" sz="1100" b="1" i="0" u="none" strike="noStrike">
                          <a:solidFill>
                            <a:srgbClr val="000000"/>
                          </a:solidFill>
                          <a:effectLst/>
                          <a:latin typeface="+mn-lt"/>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95358">
                <a:tc>
                  <a:txBody>
                    <a:bodyPr/>
                    <a:lstStyle/>
                    <a:p>
                      <a:pPr algn="ctr" fontAlgn="b"/>
                      <a:r>
                        <a:rPr lang="en-US" sz="1100" b="1" i="0" u="none" strike="noStrike" dirty="0">
                          <a:solidFill>
                            <a:srgbClr val="000000"/>
                          </a:solidFill>
                          <a:effectLst/>
                          <a:latin typeface="+mn-lt"/>
                        </a:rPr>
                        <a:t>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7820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90" y="25862"/>
            <a:ext cx="7700857" cy="857250"/>
          </a:xfrm>
        </p:spPr>
        <p:txBody>
          <a:bodyPr/>
          <a:lstStyle/>
          <a:p>
            <a:r>
              <a:rPr lang="en-US" dirty="0"/>
              <a:t>Most Important Issues by Key Subgroups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9463602"/>
              </p:ext>
            </p:extLst>
          </p:nvPr>
        </p:nvGraphicFramePr>
        <p:xfrm>
          <a:off x="754612" y="1244606"/>
          <a:ext cx="7386225" cy="3291840"/>
        </p:xfrm>
        <a:graphic>
          <a:graphicData uri="http://schemas.openxmlformats.org/drawingml/2006/table">
            <a:tbl>
              <a:tblPr firstRow="1" firstCol="1" bandRow="1">
                <a:tableStyleId>{5C22544A-7EE6-4342-B048-85BDC9FD1C3A}</a:tableStyleId>
              </a:tblPr>
              <a:tblGrid>
                <a:gridCol w="3119948">
                  <a:extLst>
                    <a:ext uri="{9D8B030D-6E8A-4147-A177-3AD203B41FA5}">
                      <a16:colId xmlns:a16="http://schemas.microsoft.com/office/drawing/2014/main" val="20000"/>
                    </a:ext>
                  </a:extLst>
                </a:gridCol>
                <a:gridCol w="612955">
                  <a:extLst>
                    <a:ext uri="{9D8B030D-6E8A-4147-A177-3AD203B41FA5}">
                      <a16:colId xmlns:a16="http://schemas.microsoft.com/office/drawing/2014/main" val="20001"/>
                    </a:ext>
                  </a:extLst>
                </a:gridCol>
                <a:gridCol w="3119948">
                  <a:extLst>
                    <a:ext uri="{9D8B030D-6E8A-4147-A177-3AD203B41FA5}">
                      <a16:colId xmlns:a16="http://schemas.microsoft.com/office/drawing/2014/main" val="20002"/>
                    </a:ext>
                  </a:extLst>
                </a:gridCol>
                <a:gridCol w="533374">
                  <a:extLst>
                    <a:ext uri="{9D8B030D-6E8A-4147-A177-3AD203B41FA5}">
                      <a16:colId xmlns:a16="http://schemas.microsoft.com/office/drawing/2014/main" val="20003"/>
                    </a:ext>
                  </a:extLst>
                </a:gridCol>
              </a:tblGrid>
              <a:tr h="365760">
                <a:tc gridSpan="2">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UNAFFILIATED VOTERS</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200" b="0" dirty="0">
                        <a:solidFill>
                          <a:schemeClr val="tx1">
                            <a:lumMod val="65000"/>
                            <a:lumOff val="35000"/>
                          </a:schemeClr>
                        </a:solidFill>
                        <a:effectLst/>
                        <a:latin typeface="+mn-lt"/>
                        <a:ea typeface="Calibri"/>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AFRICAN AMERICANS</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200" b="0" dirty="0">
                        <a:solidFill>
                          <a:schemeClr val="tx1">
                            <a:lumMod val="65000"/>
                            <a:lumOff val="35000"/>
                          </a:schemeClr>
                        </a:solidFill>
                        <a:effectLst/>
                        <a:latin typeface="+mn-lt"/>
                        <a:ea typeface="Calibri"/>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040">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Access to K</a:t>
                      </a:r>
                      <a:r>
                        <a:rPr lang="en-US" sz="1200" b="1" baseline="0" dirty="0">
                          <a:solidFill>
                            <a:schemeClr val="tx1">
                              <a:lumMod val="65000"/>
                              <a:lumOff val="35000"/>
                            </a:schemeClr>
                          </a:solidFill>
                          <a:effectLst/>
                          <a:latin typeface="+mn-lt"/>
                          <a:ea typeface="Calibri"/>
                          <a:cs typeface="Times New Roman"/>
                        </a:rPr>
                        <a:t> through </a:t>
                      </a:r>
                      <a:r>
                        <a:rPr lang="en-US" sz="1200" b="1" dirty="0">
                          <a:solidFill>
                            <a:schemeClr val="tx1">
                              <a:lumMod val="65000"/>
                              <a:lumOff val="35000"/>
                            </a:schemeClr>
                          </a:solidFill>
                          <a:effectLst/>
                          <a:latin typeface="+mn-lt"/>
                          <a:ea typeface="Calibri"/>
                          <a:cs typeface="Times New Roman"/>
                        </a:rPr>
                        <a:t>12</a:t>
                      </a:r>
                      <a:r>
                        <a:rPr lang="en-US" sz="1200" b="1" baseline="0" dirty="0">
                          <a:solidFill>
                            <a:schemeClr val="tx1">
                              <a:lumMod val="65000"/>
                              <a:lumOff val="35000"/>
                            </a:schemeClr>
                          </a:solidFill>
                          <a:effectLst/>
                          <a:latin typeface="+mn-lt"/>
                          <a:ea typeface="Calibri"/>
                          <a:cs typeface="Times New Roman"/>
                        </a:rPr>
                        <a:t> public education</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69%</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1" dirty="0">
                          <a:solidFill>
                            <a:schemeClr val="tx1">
                              <a:lumMod val="65000"/>
                              <a:lumOff val="35000"/>
                            </a:schemeClr>
                          </a:solidFill>
                          <a:effectLst/>
                          <a:latin typeface="+mn-lt"/>
                          <a:ea typeface="Calibri"/>
                          <a:cs typeface="Times New Roman"/>
                        </a:rPr>
                        <a:t>Access to affordable healthcare</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i="0" dirty="0">
                          <a:solidFill>
                            <a:schemeClr val="tx1">
                              <a:lumMod val="65000"/>
                              <a:lumOff val="35000"/>
                            </a:schemeClr>
                          </a:solidFill>
                          <a:effectLst/>
                          <a:latin typeface="+mn-lt"/>
                          <a:ea typeface="Calibri"/>
                          <a:cs typeface="Times New Roman"/>
                        </a:rPr>
                        <a:t>75%</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0040">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Access to affordable healthcare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55%</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1" dirty="0">
                          <a:solidFill>
                            <a:schemeClr val="tx1">
                              <a:lumMod val="65000"/>
                              <a:lumOff val="35000"/>
                            </a:schemeClr>
                          </a:solidFill>
                          <a:effectLst/>
                          <a:latin typeface="+mn-lt"/>
                          <a:ea typeface="Calibri"/>
                          <a:cs typeface="Times New Roman"/>
                        </a:rPr>
                        <a:t>Ensure equal</a:t>
                      </a:r>
                      <a:r>
                        <a:rPr lang="en-US" sz="1200" b="1" baseline="0" dirty="0">
                          <a:solidFill>
                            <a:schemeClr val="tx1">
                              <a:lumMod val="65000"/>
                              <a:lumOff val="35000"/>
                            </a:schemeClr>
                          </a:solidFill>
                          <a:effectLst/>
                          <a:latin typeface="+mn-lt"/>
                          <a:ea typeface="Calibri"/>
                          <a:cs typeface="Times New Roman"/>
                        </a:rPr>
                        <a:t> pay for equal work/gender</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i="0" dirty="0">
                          <a:solidFill>
                            <a:schemeClr val="tx1">
                              <a:lumMod val="65000"/>
                              <a:lumOff val="35000"/>
                            </a:schemeClr>
                          </a:solidFill>
                          <a:effectLst/>
                          <a:latin typeface="+mn-lt"/>
                          <a:ea typeface="Calibri"/>
                          <a:cs typeface="Times New Roman"/>
                        </a:rPr>
                        <a:t>74%</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040">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Ensure equal</a:t>
                      </a:r>
                      <a:r>
                        <a:rPr lang="en-US" sz="1200" b="0" baseline="0" dirty="0">
                          <a:solidFill>
                            <a:schemeClr val="tx1">
                              <a:lumMod val="65000"/>
                              <a:lumOff val="35000"/>
                            </a:schemeClr>
                          </a:solidFill>
                          <a:effectLst/>
                          <a:latin typeface="+mn-lt"/>
                          <a:ea typeface="Calibri"/>
                          <a:cs typeface="Times New Roman"/>
                        </a:rPr>
                        <a:t> pay for equal work/race</a:t>
                      </a:r>
                      <a:endParaRPr lang="en-US" sz="1200" b="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53%</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Access to affordable housing</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73%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040">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Ensure healthcare to those struggling</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52%</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200" b="0" dirty="0">
                          <a:solidFill>
                            <a:schemeClr val="tx1">
                              <a:lumMod val="65000"/>
                              <a:lumOff val="35000"/>
                            </a:schemeClr>
                          </a:solidFill>
                          <a:effectLst/>
                          <a:latin typeface="+mn-lt"/>
                          <a:ea typeface="Calibri"/>
                          <a:cs typeface="Times New Roman"/>
                        </a:rPr>
                        <a:t>Access to K</a:t>
                      </a:r>
                      <a:r>
                        <a:rPr lang="en-US" sz="1200" b="0" baseline="0" dirty="0">
                          <a:solidFill>
                            <a:schemeClr val="tx1">
                              <a:lumMod val="65000"/>
                              <a:lumOff val="35000"/>
                            </a:schemeClr>
                          </a:solidFill>
                          <a:effectLst/>
                          <a:latin typeface="+mn-lt"/>
                          <a:ea typeface="Calibri"/>
                          <a:cs typeface="Times New Roman"/>
                        </a:rPr>
                        <a:t> through </a:t>
                      </a:r>
                      <a:r>
                        <a:rPr lang="en-US" sz="1200" b="0" dirty="0">
                          <a:solidFill>
                            <a:schemeClr val="tx1">
                              <a:lumMod val="65000"/>
                              <a:lumOff val="35000"/>
                            </a:schemeClr>
                          </a:solidFill>
                          <a:effectLst/>
                          <a:latin typeface="+mn-lt"/>
                          <a:ea typeface="Calibri"/>
                          <a:cs typeface="Times New Roman"/>
                        </a:rPr>
                        <a:t>12</a:t>
                      </a:r>
                      <a:r>
                        <a:rPr lang="en-US" sz="1200" b="0" baseline="0" dirty="0">
                          <a:solidFill>
                            <a:schemeClr val="tx1">
                              <a:lumMod val="65000"/>
                              <a:lumOff val="35000"/>
                            </a:schemeClr>
                          </a:solidFill>
                          <a:effectLst/>
                          <a:latin typeface="+mn-lt"/>
                          <a:ea typeface="Calibri"/>
                          <a:cs typeface="Times New Roman"/>
                        </a:rPr>
                        <a:t> public education</a:t>
                      </a:r>
                      <a:endParaRPr lang="en-US" sz="1200" b="0"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69%</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760">
                <a:tc gridSpan="2">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WHITE MEN</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200" b="0" dirty="0">
                        <a:solidFill>
                          <a:schemeClr val="tx1">
                            <a:lumMod val="65000"/>
                            <a:lumOff val="35000"/>
                          </a:schemeClr>
                        </a:solidFill>
                        <a:effectLst/>
                        <a:latin typeface="+mn-lt"/>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WHITE WOMEN</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200" b="0" dirty="0">
                        <a:solidFill>
                          <a:schemeClr val="tx1">
                            <a:lumMod val="65000"/>
                            <a:lumOff val="35000"/>
                          </a:schemeClr>
                        </a:solidFill>
                        <a:effectLst/>
                        <a:latin typeface="+mn-lt"/>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0040">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Access to K</a:t>
                      </a:r>
                      <a:r>
                        <a:rPr lang="en-US" sz="1200" b="1" baseline="0" dirty="0">
                          <a:solidFill>
                            <a:schemeClr val="tx1">
                              <a:lumMod val="65000"/>
                              <a:lumOff val="35000"/>
                            </a:schemeClr>
                          </a:solidFill>
                          <a:effectLst/>
                          <a:latin typeface="+mn-lt"/>
                          <a:ea typeface="Calibri"/>
                          <a:cs typeface="Times New Roman"/>
                        </a:rPr>
                        <a:t> through </a:t>
                      </a:r>
                      <a:r>
                        <a:rPr lang="en-US" sz="1200" b="1" dirty="0">
                          <a:solidFill>
                            <a:schemeClr val="tx1">
                              <a:lumMod val="65000"/>
                              <a:lumOff val="35000"/>
                            </a:schemeClr>
                          </a:solidFill>
                          <a:effectLst/>
                          <a:latin typeface="+mn-lt"/>
                          <a:ea typeface="Calibri"/>
                          <a:cs typeface="Times New Roman"/>
                        </a:rPr>
                        <a:t>12</a:t>
                      </a:r>
                      <a:r>
                        <a:rPr lang="en-US" sz="1200" b="1" baseline="0" dirty="0">
                          <a:solidFill>
                            <a:schemeClr val="tx1">
                              <a:lumMod val="65000"/>
                              <a:lumOff val="35000"/>
                            </a:schemeClr>
                          </a:solidFill>
                          <a:effectLst/>
                          <a:latin typeface="+mn-lt"/>
                          <a:ea typeface="Calibri"/>
                          <a:cs typeface="Times New Roman"/>
                        </a:rPr>
                        <a:t> public education</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63%</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Access to K</a:t>
                      </a:r>
                      <a:r>
                        <a:rPr lang="en-US" sz="1200" b="1" baseline="0" dirty="0">
                          <a:solidFill>
                            <a:schemeClr val="tx1">
                              <a:lumMod val="65000"/>
                              <a:lumOff val="35000"/>
                            </a:schemeClr>
                          </a:solidFill>
                          <a:effectLst/>
                          <a:latin typeface="+mn-lt"/>
                          <a:ea typeface="Calibri"/>
                          <a:cs typeface="Times New Roman"/>
                        </a:rPr>
                        <a:t> through </a:t>
                      </a:r>
                      <a:r>
                        <a:rPr lang="en-US" sz="1200" b="1" dirty="0">
                          <a:solidFill>
                            <a:schemeClr val="tx1">
                              <a:lumMod val="65000"/>
                              <a:lumOff val="35000"/>
                            </a:schemeClr>
                          </a:solidFill>
                          <a:effectLst/>
                          <a:latin typeface="+mn-lt"/>
                          <a:ea typeface="Calibri"/>
                          <a:cs typeface="Times New Roman"/>
                        </a:rPr>
                        <a:t>12</a:t>
                      </a:r>
                      <a:r>
                        <a:rPr lang="en-US" sz="1200" b="1" baseline="0" dirty="0">
                          <a:solidFill>
                            <a:schemeClr val="tx1">
                              <a:lumMod val="65000"/>
                              <a:lumOff val="35000"/>
                            </a:schemeClr>
                          </a:solidFill>
                          <a:effectLst/>
                          <a:latin typeface="+mn-lt"/>
                          <a:ea typeface="Calibri"/>
                          <a:cs typeface="Times New Roman"/>
                        </a:rPr>
                        <a:t> public education</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50%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040">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Ensure equal</a:t>
                      </a:r>
                      <a:r>
                        <a:rPr lang="en-US" sz="1200" b="0" baseline="0" dirty="0">
                          <a:solidFill>
                            <a:schemeClr val="tx1">
                              <a:lumMod val="65000"/>
                              <a:lumOff val="35000"/>
                            </a:schemeClr>
                          </a:solidFill>
                          <a:effectLst/>
                          <a:latin typeface="+mn-lt"/>
                          <a:ea typeface="Calibri"/>
                          <a:cs typeface="Times New Roman"/>
                        </a:rPr>
                        <a:t> pay for equal work/race</a:t>
                      </a:r>
                      <a:endParaRPr lang="en-US" sz="1200" b="0" dirty="0">
                        <a:solidFill>
                          <a:schemeClr val="tx1">
                            <a:lumMod val="65000"/>
                            <a:lumOff val="35000"/>
                          </a:schemeClr>
                        </a:solidFill>
                        <a:effectLst/>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44%</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Ensure equal</a:t>
                      </a:r>
                      <a:r>
                        <a:rPr lang="en-US" sz="1200" b="1" baseline="0" dirty="0">
                          <a:solidFill>
                            <a:schemeClr val="tx1">
                              <a:lumMod val="65000"/>
                              <a:lumOff val="35000"/>
                            </a:schemeClr>
                          </a:solidFill>
                          <a:effectLst/>
                          <a:latin typeface="+mn-lt"/>
                          <a:ea typeface="Calibri"/>
                          <a:cs typeface="Times New Roman"/>
                        </a:rPr>
                        <a:t> pay for equal work/race</a:t>
                      </a:r>
                      <a:endParaRPr lang="en-US" sz="1200" b="1" dirty="0">
                        <a:solidFill>
                          <a:schemeClr val="tx1">
                            <a:lumMod val="65000"/>
                            <a:lumOff val="35000"/>
                          </a:schemeClr>
                        </a:solidFill>
                        <a:effectLst/>
                        <a:latin typeface="+mn-lt"/>
                        <a:ea typeface="Calibri"/>
                        <a:cs typeface="Times New Roman"/>
                      </a:endParaRP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1" dirty="0">
                          <a:solidFill>
                            <a:schemeClr val="tx1">
                              <a:lumMod val="65000"/>
                              <a:lumOff val="35000"/>
                            </a:schemeClr>
                          </a:solidFill>
                          <a:effectLst/>
                          <a:latin typeface="+mn-lt"/>
                          <a:ea typeface="Calibri"/>
                          <a:cs typeface="Times New Roman"/>
                        </a:rPr>
                        <a:t>48%</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0040">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Access to affordable healthcare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39%</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Access to affordable healthcare</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45%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0040">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Ensure healthcare to those struggling</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37%</a:t>
                      </a:r>
                    </a:p>
                  </a:txBody>
                  <a:tcPr marL="68580" marR="68580" marT="0" marB="0" anchor="ctr">
                    <a:lnL w="12700" cmpd="sng">
                      <a:noFill/>
                    </a:lnL>
                    <a:lnR w="6350" cap="flat" cmpd="sng" algn="ctr">
                      <a:solidFill>
                        <a:schemeClr val="bg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just">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Ensure healthcare to those struggling</a:t>
                      </a:r>
                    </a:p>
                  </a:txBody>
                  <a:tcPr marL="68580" marR="68580" marT="0" marB="0" anchor="ctr">
                    <a:lnL w="6350" cap="flat" cmpd="sng" algn="ctr">
                      <a:solidFill>
                        <a:schemeClr val="bg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00" b="0" dirty="0">
                          <a:solidFill>
                            <a:schemeClr val="tx1">
                              <a:lumMod val="65000"/>
                              <a:lumOff val="35000"/>
                            </a:schemeClr>
                          </a:solidFill>
                          <a:effectLst/>
                          <a:latin typeface="+mn-lt"/>
                          <a:ea typeface="Calibri"/>
                          <a:cs typeface="Times New Roman"/>
                        </a:rPr>
                        <a:t>44%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0"/>
          </p:nvPr>
        </p:nvSpPr>
        <p:spPr/>
        <p:txBody>
          <a:bodyPr/>
          <a:lstStyle/>
          <a:p>
            <a:pPr>
              <a:defRPr/>
            </a:pPr>
            <a:fld id="{92871B65-642A-4956-AD99-54792413B5FD}" type="slidenum">
              <a:rPr lang="en-US" smtClean="0"/>
              <a:pPr>
                <a:defRPr/>
              </a:pPr>
              <a:t>9</a:t>
            </a:fld>
            <a:endParaRPr lang="en-US"/>
          </a:p>
        </p:txBody>
      </p:sp>
      <p:sp>
        <p:nvSpPr>
          <p:cNvPr id="7" name="TextBox 6"/>
          <p:cNvSpPr txBox="1"/>
          <p:nvPr/>
        </p:nvSpPr>
        <p:spPr>
          <a:xfrm>
            <a:off x="2027431" y="911440"/>
            <a:ext cx="4847802" cy="276999"/>
          </a:xfrm>
          <a:prstGeom prst="rect">
            <a:avLst/>
          </a:prstGeom>
          <a:noFill/>
        </p:spPr>
        <p:txBody>
          <a:bodyPr wrap="none" rtlCol="0">
            <a:spAutoFit/>
          </a:bodyPr>
          <a:lstStyle/>
          <a:p>
            <a:r>
              <a:rPr lang="en-US" sz="1200" i="1" dirty="0"/>
              <a:t>Proportions saying government should have a major role in the issue</a:t>
            </a:r>
          </a:p>
        </p:txBody>
      </p:sp>
    </p:spTree>
    <p:extLst>
      <p:ext uri="{BB962C8B-B14F-4D97-AF65-F5344CB8AC3E}">
        <p14:creationId xmlns:p14="http://schemas.microsoft.com/office/powerpoint/2010/main" val="3408526100"/>
      </p:ext>
    </p:extLst>
  </p:cSld>
  <p:clrMapOvr>
    <a:masterClrMapping/>
  </p:clrMapOvr>
</p:sld>
</file>

<file path=ppt/theme/theme1.xml><?xml version="1.0" encoding="utf-8"?>
<a:theme xmlns:a="http://schemas.openxmlformats.org/drawingml/2006/main" name="Default Design">
  <a:themeElements>
    <a:clrScheme name="Hart blue red 8">
      <a:dk1>
        <a:srgbClr val="000000"/>
      </a:dk1>
      <a:lt1>
        <a:srgbClr val="FFFFFF"/>
      </a:lt1>
      <a:dk2>
        <a:srgbClr val="000000"/>
      </a:dk2>
      <a:lt2>
        <a:srgbClr val="3F3F3F"/>
      </a:lt2>
      <a:accent1>
        <a:srgbClr val="000099"/>
      </a:accent1>
      <a:accent2>
        <a:srgbClr val="79A4FF"/>
      </a:accent2>
      <a:accent3>
        <a:srgbClr val="FFC000"/>
      </a:accent3>
      <a:accent4>
        <a:srgbClr val="C00000"/>
      </a:accent4>
      <a:accent5>
        <a:srgbClr val="FF6600"/>
      </a:accent5>
      <a:accent6>
        <a:srgbClr val="5C8AE7"/>
      </a:accent6>
      <a:hlink>
        <a:srgbClr val="00B050"/>
      </a:hlink>
      <a:folHlink>
        <a:srgbClr val="92D05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000000"/>
        </a:lt2>
        <a:accent1>
          <a:srgbClr val="000099"/>
        </a:accent1>
        <a:accent2>
          <a:srgbClr val="6699FF"/>
        </a:accent2>
        <a:accent3>
          <a:srgbClr val="FFFFFF"/>
        </a:accent3>
        <a:accent4>
          <a:srgbClr val="000000"/>
        </a:accent4>
        <a:accent5>
          <a:srgbClr val="AAAACA"/>
        </a:accent5>
        <a:accent6>
          <a:srgbClr val="5C8AE7"/>
        </a:accent6>
        <a:hlink>
          <a:srgbClr val="CC0000"/>
        </a:hlink>
        <a:folHlink>
          <a:srgbClr val="FF50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4445</Words>
  <Application>Microsoft Office PowerPoint</Application>
  <PresentationFormat>On-screen Show (16:9)</PresentationFormat>
  <Paragraphs>1009</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Narrow</vt:lpstr>
      <vt:lpstr>Calibri</vt:lpstr>
      <vt:lpstr>Times New Roman</vt:lpstr>
      <vt:lpstr>Wingdings</vt:lpstr>
      <vt:lpstr>Default Design</vt:lpstr>
      <vt:lpstr>PowerPoint Presentation</vt:lpstr>
      <vt:lpstr>Overview of March 2020 Survey Results</vt:lpstr>
      <vt:lpstr>Overview of March 2020 Survey Results (cont.)</vt:lpstr>
      <vt:lpstr>2016 Vote by Key Subgroups</vt:lpstr>
      <vt:lpstr>Voters continue to see NC on the “right” track.</vt:lpstr>
      <vt:lpstr>Education remains the top “top-of-mind” priority for NC.</vt:lpstr>
      <vt:lpstr>Top Priorities by Key Subgroups</vt:lpstr>
      <vt:lpstr>Role of Government in Dealing with Top Issues in NC</vt:lpstr>
      <vt:lpstr>Most Important Issues by Key Subgroups</vt:lpstr>
      <vt:lpstr>Most Important Issues by Key Subgroups (cont.)</vt:lpstr>
      <vt:lpstr>Voters are optimistic about their financial outlook.</vt:lpstr>
      <vt:lpstr>Importance of Different Aspects of Having a Job</vt:lpstr>
      <vt:lpstr>Importance of Different Aspects of a Job by Key Subgroups</vt:lpstr>
      <vt:lpstr>Importance of Programs/Policies Funded by State Tax Revenue</vt:lpstr>
      <vt:lpstr>Importance of Programs/Policies by Key Subgroups</vt:lpstr>
      <vt:lpstr>Reaction to Statements about State Taxes</vt:lpstr>
      <vt:lpstr>Reaction to Tax Statements by Key Subgroups</vt:lpstr>
      <vt:lpstr>Reactions to Statements about Establishing New State Tax</vt:lpstr>
      <vt:lpstr>Reactions to Statements about New State Tax by Subgroups</vt:lpstr>
      <vt:lpstr>A strong majority supports an Earned Income Tax.</vt:lpstr>
      <vt:lpstr>Support for EITC by Key Subgroups</vt:lpstr>
      <vt:lpstr>Reaction to Statement Opposing the EITC</vt:lpstr>
      <vt:lpstr>Reasons to Support Restoring the EITC</vt:lpstr>
      <vt:lpstr>There is overwhelming support for ANY version of equal pay.</vt:lpstr>
      <vt:lpstr>Support for Equal Pay by Key Subgroups</vt:lpstr>
      <vt:lpstr>Feelings toward Anti-Poverty Programs</vt:lpstr>
      <vt:lpstr>Reactions to Possible Programs To Help Struggling Families</vt:lpstr>
      <vt:lpstr>Paid family leave proposals are popular with NC voters.</vt:lpstr>
      <vt:lpstr>As well as general paid leave program proposals.</vt:lpstr>
      <vt:lpstr>There is wide support for overtime pay, and voters agree it would do more GOOD than bad for the state.</vt:lpstr>
      <vt:lpstr>Reactions to Statements about Guaranteed Overtime Pay</vt:lpstr>
      <vt:lpstr>Voters remain unfavorable toward gerrymandering.</vt:lpstr>
      <vt:lpstr>Slim majority of voters support felons regaining the right to vote.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2014-02-06T22:17:30Z</dcterms:created>
  <dcterms:modified xsi:type="dcterms:W3CDTF">2020-03-25T21:23:47Z</dcterms:modified>
</cp:coreProperties>
</file>